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294" r:id="rId3"/>
    <p:sldId id="287" r:id="rId4"/>
    <p:sldId id="290" r:id="rId5"/>
    <p:sldId id="296" r:id="rId6"/>
    <p:sldId id="288" r:id="rId7"/>
    <p:sldId id="289" r:id="rId8"/>
    <p:sldId id="292" r:id="rId9"/>
    <p:sldId id="271" r:id="rId10"/>
    <p:sldId id="277" r:id="rId11"/>
    <p:sldId id="285" r:id="rId12"/>
    <p:sldId id="297" r:id="rId13"/>
    <p:sldId id="259" r:id="rId14"/>
    <p:sldId id="272" r:id="rId15"/>
    <p:sldId id="293" r:id="rId16"/>
    <p:sldId id="295" r:id="rId17"/>
    <p:sldId id="275" r:id="rId18"/>
    <p:sldId id="291" r:id="rId19"/>
    <p:sldId id="273" r:id="rId20"/>
    <p:sldId id="274" r:id="rId21"/>
    <p:sldId id="279" r:id="rId22"/>
    <p:sldId id="256" r:id="rId23"/>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橋祐司" initials="高橋祐司" lastIdx="2" clrIdx="0">
    <p:extLst>
      <p:ext uri="{19B8F6BF-5375-455C-9EA6-DF929625EA0E}">
        <p15:presenceInfo xmlns:p15="http://schemas.microsoft.com/office/powerpoint/2012/main" userId="f1ef30f0348815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3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079" autoAdjust="0"/>
  </p:normalViewPr>
  <p:slideViewPr>
    <p:cSldViewPr snapToGrid="0">
      <p:cViewPr varScale="1">
        <p:scale>
          <a:sx n="56" d="100"/>
          <a:sy n="56" d="100"/>
        </p:scale>
        <p:origin x="12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C32269-A18A-46E7-A050-44DB0C69137C}" type="doc">
      <dgm:prSet loTypeId="urn:microsoft.com/office/officeart/2005/8/layout/pList1" loCatId="list" qsTypeId="urn:microsoft.com/office/officeart/2005/8/quickstyle/simple1" qsCatId="simple" csTypeId="urn:microsoft.com/office/officeart/2005/8/colors/accent1_2" csCatId="accent1" phldr="1"/>
      <dgm:spPr/>
    </dgm:pt>
    <dgm:pt modelId="{BE8403E2-CDB6-41CE-A936-2DA3608E600B}">
      <dgm:prSet phldrT="[テキスト]"/>
      <dgm:spPr/>
      <dgm:t>
        <a:bodyPr/>
        <a:lstStyle/>
        <a:p>
          <a:pPr algn="ctr"/>
          <a:endParaRPr kumimoji="1" lang="ja-JP" altLang="en-US" b="1" dirty="0"/>
        </a:p>
      </dgm:t>
    </dgm:pt>
    <dgm:pt modelId="{9A7885B4-0ECB-4986-936E-CF4C1D833CD1}" type="sibTrans" cxnId="{E5FE1312-6327-499F-ACD8-72381A96F6E4}">
      <dgm:prSet/>
      <dgm:spPr/>
      <dgm:t>
        <a:bodyPr/>
        <a:lstStyle/>
        <a:p>
          <a:endParaRPr kumimoji="1" lang="ja-JP" altLang="en-US"/>
        </a:p>
      </dgm:t>
    </dgm:pt>
    <dgm:pt modelId="{36AC7054-BF14-4387-AAED-0ACC0E5ABC79}" type="parTrans" cxnId="{E5FE1312-6327-499F-ACD8-72381A96F6E4}">
      <dgm:prSet/>
      <dgm:spPr/>
      <dgm:t>
        <a:bodyPr/>
        <a:lstStyle/>
        <a:p>
          <a:endParaRPr kumimoji="1" lang="ja-JP" altLang="en-US"/>
        </a:p>
      </dgm:t>
    </dgm:pt>
    <dgm:pt modelId="{EDCB1FF1-857A-42E6-8B96-547A8BFC0A10}" type="pres">
      <dgm:prSet presAssocID="{2BC32269-A18A-46E7-A050-44DB0C69137C}" presName="Name0" presStyleCnt="0">
        <dgm:presLayoutVars>
          <dgm:dir/>
          <dgm:resizeHandles val="exact"/>
        </dgm:presLayoutVars>
      </dgm:prSet>
      <dgm:spPr/>
    </dgm:pt>
    <dgm:pt modelId="{23F574FC-8698-4972-9C0D-FCCA8A44B693}" type="pres">
      <dgm:prSet presAssocID="{BE8403E2-CDB6-41CE-A936-2DA3608E600B}" presName="compNode" presStyleCnt="0"/>
      <dgm:spPr/>
    </dgm:pt>
    <dgm:pt modelId="{B71DA243-86E4-4CF9-8EF5-C5E5062BE13C}" type="pres">
      <dgm:prSet presAssocID="{BE8403E2-CDB6-41CE-A936-2DA3608E600B}" presName="pictRect" presStyleLbl="node1" presStyleIdx="0" presStyleCnt="1" custAng="0" custScaleX="154570" custScaleY="86538" custLinFactNeighborY="18372"/>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kumimoji="1" lang="ja-JP" altLang="en-US"/>
        </a:p>
      </dgm:t>
    </dgm:pt>
    <dgm:pt modelId="{C5A9CD9F-27C5-4B8A-A09B-8CF43DB49FA0}" type="pres">
      <dgm:prSet presAssocID="{BE8403E2-CDB6-41CE-A936-2DA3608E600B}" presName="textRect" presStyleLbl="revTx" presStyleIdx="0" presStyleCnt="1" custScaleX="87807" custScaleY="18115" custLinFactNeighborY="72220">
        <dgm:presLayoutVars>
          <dgm:bulletEnabled val="1"/>
        </dgm:presLayoutVars>
      </dgm:prSet>
      <dgm:spPr/>
      <dgm:t>
        <a:bodyPr/>
        <a:lstStyle/>
        <a:p>
          <a:endParaRPr kumimoji="1" lang="ja-JP" altLang="en-US"/>
        </a:p>
      </dgm:t>
    </dgm:pt>
  </dgm:ptLst>
  <dgm:cxnLst>
    <dgm:cxn modelId="{42DCBED6-8CCE-4736-A45F-4305F05466E0}" type="presOf" srcId="{2BC32269-A18A-46E7-A050-44DB0C69137C}" destId="{EDCB1FF1-857A-42E6-8B96-547A8BFC0A10}" srcOrd="0" destOrd="0" presId="urn:microsoft.com/office/officeart/2005/8/layout/pList1"/>
    <dgm:cxn modelId="{BC04DA22-270E-41E5-AD3C-CE9E56367FB4}" type="presOf" srcId="{BE8403E2-CDB6-41CE-A936-2DA3608E600B}" destId="{C5A9CD9F-27C5-4B8A-A09B-8CF43DB49FA0}" srcOrd="0" destOrd="0" presId="urn:microsoft.com/office/officeart/2005/8/layout/pList1"/>
    <dgm:cxn modelId="{E5FE1312-6327-499F-ACD8-72381A96F6E4}" srcId="{2BC32269-A18A-46E7-A050-44DB0C69137C}" destId="{BE8403E2-CDB6-41CE-A936-2DA3608E600B}" srcOrd="0" destOrd="0" parTransId="{36AC7054-BF14-4387-AAED-0ACC0E5ABC79}" sibTransId="{9A7885B4-0ECB-4986-936E-CF4C1D833CD1}"/>
    <dgm:cxn modelId="{CC9101B9-C628-4E89-80BC-37D02B68F58C}" type="presParOf" srcId="{EDCB1FF1-857A-42E6-8B96-547A8BFC0A10}" destId="{23F574FC-8698-4972-9C0D-FCCA8A44B693}" srcOrd="0" destOrd="0" presId="urn:microsoft.com/office/officeart/2005/8/layout/pList1"/>
    <dgm:cxn modelId="{C3B915D8-5D43-426E-A67C-40E100BFC303}" type="presParOf" srcId="{23F574FC-8698-4972-9C0D-FCCA8A44B693}" destId="{B71DA243-86E4-4CF9-8EF5-C5E5062BE13C}" srcOrd="0" destOrd="0" presId="urn:microsoft.com/office/officeart/2005/8/layout/pList1"/>
    <dgm:cxn modelId="{4777F0D2-4B58-43CB-A2B9-773F9F179E2E}" type="presParOf" srcId="{23F574FC-8698-4972-9C0D-FCCA8A44B693}" destId="{C5A9CD9F-27C5-4B8A-A09B-8CF43DB49FA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DA243-86E4-4CF9-8EF5-C5E5062BE13C}">
      <dsp:nvSpPr>
        <dsp:cNvPr id="0" name=""/>
        <dsp:cNvSpPr/>
      </dsp:nvSpPr>
      <dsp:spPr>
        <a:xfrm>
          <a:off x="772106" y="519913"/>
          <a:ext cx="6342916" cy="244675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9CD9F-27C5-4B8A-A09B-8CF43DB49FA0}">
      <dsp:nvSpPr>
        <dsp:cNvPr id="0" name=""/>
        <dsp:cNvSpPr/>
      </dsp:nvSpPr>
      <dsp:spPr>
        <a:xfrm>
          <a:off x="2141946" y="3261320"/>
          <a:ext cx="3603237" cy="275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lvl="0" algn="ctr" defTabSz="577850">
            <a:lnSpc>
              <a:spcPct val="90000"/>
            </a:lnSpc>
            <a:spcBef>
              <a:spcPct val="0"/>
            </a:spcBef>
            <a:spcAft>
              <a:spcPct val="35000"/>
            </a:spcAft>
          </a:pPr>
          <a:endParaRPr kumimoji="1" lang="ja-JP" altLang="en-US" sz="1300" b="1" kern="1200" dirty="0"/>
        </a:p>
      </dsp:txBody>
      <dsp:txXfrm>
        <a:off x="2141946" y="3261320"/>
        <a:ext cx="3603237" cy="27578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F4F7963E-2743-4C81-A576-609364E68B0B}" type="datetimeFigureOut">
              <a:rPr kumimoji="1" lang="ja-JP" altLang="en-US" smtClean="0"/>
              <a:t>2022/7/18</a:t>
            </a:fld>
            <a:endParaRPr kumimoji="1" lang="ja-JP" alt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1BB43B46-BDB2-4DD9-BCA4-5DD7AA079737}" type="slidenum">
              <a:rPr kumimoji="1" lang="ja-JP" altLang="en-US" smtClean="0"/>
              <a:t>‹#›</a:t>
            </a:fld>
            <a:endParaRPr kumimoji="1" lang="ja-JP" altLang="en-US"/>
          </a:p>
        </p:txBody>
      </p:sp>
    </p:spTree>
    <p:extLst>
      <p:ext uri="{BB962C8B-B14F-4D97-AF65-F5344CB8AC3E}">
        <p14:creationId xmlns:p14="http://schemas.microsoft.com/office/powerpoint/2010/main" val="29458371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t>〽</a:t>
            </a:r>
            <a:r>
              <a:rPr kumimoji="1" lang="ja-JP" altLang="en-US" b="1" dirty="0" smtClean="0"/>
              <a:t>　</a:t>
            </a:r>
            <a:r>
              <a:rPr kumimoji="1" lang="ja-JP" altLang="en-US" b="1" dirty="0" err="1" smtClean="0"/>
              <a:t>遠く遠く</a:t>
            </a:r>
            <a:r>
              <a:rPr kumimoji="1" lang="ja-JP" altLang="en-US" b="1" dirty="0" smtClean="0"/>
              <a:t>離れていても　僕のことがわかる様に　力いっぱい輝ける日を　この街で迎えたい</a:t>
            </a:r>
          </a:p>
          <a:p>
            <a:endParaRPr kumimoji="1" lang="en-US" altLang="ja-JP" b="1" dirty="0" smtClean="0"/>
          </a:p>
          <a:p>
            <a:r>
              <a:rPr kumimoji="1" lang="ja-JP" altLang="en-US" b="1" dirty="0" smtClean="0"/>
              <a:t>サラリーマン生活１４年</a:t>
            </a:r>
            <a:endParaRPr kumimoji="1" lang="en-US" altLang="ja-JP" b="1" dirty="0" smtClean="0"/>
          </a:p>
          <a:p>
            <a:r>
              <a:rPr kumimoji="1" lang="ja-JP" altLang="en-US" b="1" dirty="0" smtClean="0"/>
              <a:t>１９９３年暮れ北海道へ遣って来て</a:t>
            </a:r>
            <a:endParaRPr kumimoji="1" lang="en-US" altLang="ja-JP" b="1" dirty="0" smtClean="0"/>
          </a:p>
          <a:p>
            <a:r>
              <a:rPr kumimoji="1" lang="ja-JP" altLang="en-US" b="1" dirty="0" smtClean="0"/>
              <a:t>１９９５年　農家に転じて</a:t>
            </a:r>
            <a:endParaRPr kumimoji="1" lang="en-US" altLang="ja-JP" b="1" dirty="0" smtClean="0"/>
          </a:p>
          <a:p>
            <a:r>
              <a:rPr kumimoji="1" lang="ja-JP" altLang="en-US" b="1" dirty="0" smtClean="0"/>
              <a:t>あっという間の２９年</a:t>
            </a:r>
            <a:endParaRPr kumimoji="1" lang="en-US" altLang="ja-JP" b="1" dirty="0" smtClean="0"/>
          </a:p>
          <a:p>
            <a:r>
              <a:rPr kumimoji="1" lang="ja-JP" altLang="en-US" b="1" dirty="0" smtClean="0"/>
              <a:t>いつの間に</a:t>
            </a:r>
            <a:r>
              <a:rPr kumimoji="1" lang="ja-JP" altLang="en-US" b="1" dirty="0" err="1" smtClean="0"/>
              <a:t>やら</a:t>
            </a:r>
            <a:r>
              <a:rPr kumimoji="1" lang="ja-JP" altLang="en-US" b="1" dirty="0" smtClean="0"/>
              <a:t>６２歳</a:t>
            </a:r>
            <a:endParaRPr kumimoji="1" lang="en-US" altLang="ja-JP" b="1" dirty="0" smtClean="0"/>
          </a:p>
          <a:p>
            <a:endParaRPr kumimoji="1" lang="en-US" altLang="ja-JP" b="1" dirty="0" smtClean="0"/>
          </a:p>
          <a:p>
            <a:endParaRPr kumimoji="1" lang="en-US" altLang="ja-JP" b="1" dirty="0" smtClean="0"/>
          </a:p>
          <a:p>
            <a:endParaRPr kumimoji="1" lang="en-US" altLang="ja-JP" b="1" dirty="0" smtClean="0"/>
          </a:p>
          <a:p>
            <a:endParaRPr kumimoji="1" lang="en-US" altLang="ja-JP" b="1" dirty="0" smtClean="0"/>
          </a:p>
          <a:p>
            <a:endParaRPr kumimoji="1" lang="en-US" altLang="ja-JP" b="1"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a:t>
            </a:fld>
            <a:endParaRPr kumimoji="1" lang="ja-JP" altLang="en-US"/>
          </a:p>
        </p:txBody>
      </p:sp>
    </p:spTree>
    <p:extLst>
      <p:ext uri="{BB962C8B-B14F-4D97-AF65-F5344CB8AC3E}">
        <p14:creationId xmlns:p14="http://schemas.microsoft.com/office/powerpoint/2010/main" val="1585970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ネオニコチノイド系</a:t>
            </a:r>
            <a:r>
              <a:rPr kumimoji="1" lang="en-US" altLang="ja-JP" dirty="0" smtClean="0"/>
              <a:t>-2】</a:t>
            </a:r>
          </a:p>
          <a:p>
            <a:endParaRPr kumimoji="1" lang="en-US" altLang="ja-JP" b="1" dirty="0" smtClean="0"/>
          </a:p>
          <a:p>
            <a:r>
              <a:rPr kumimoji="1" lang="ja-JP" altLang="en-US" b="1" dirty="0" smtClean="0"/>
              <a:t>昆虫の減少に対して、注目されている薬剤があります。「ネオニコチノイド系農薬」</a:t>
            </a:r>
            <a:endParaRPr kumimoji="1" lang="en-US" altLang="ja-JP" b="1" dirty="0" smtClean="0"/>
          </a:p>
          <a:p>
            <a:endParaRPr kumimoji="1" lang="en-US" altLang="ja-JP" b="1" dirty="0" smtClean="0"/>
          </a:p>
          <a:p>
            <a:r>
              <a:rPr kumimoji="1" lang="ja-JP" altLang="en-US" b="1" dirty="0" smtClean="0"/>
              <a:t>人に対しても発達障害を引き起こす要因のひとつとされています。</a:t>
            </a:r>
            <a:endParaRPr kumimoji="1" lang="en-US" altLang="ja-JP" b="1" dirty="0" smtClean="0"/>
          </a:p>
          <a:p>
            <a:endParaRPr kumimoji="1" lang="en-US" altLang="ja-JP" b="1" dirty="0" smtClean="0"/>
          </a:p>
          <a:p>
            <a:r>
              <a:rPr kumimoji="1" lang="ja-JP" altLang="en-US" b="1" dirty="0" smtClean="0"/>
              <a:t>この薬剤は「浸透移行性」があり、根や作物表面から吸収されて全体に広がって行きます。</a:t>
            </a:r>
            <a:endParaRPr kumimoji="1" lang="en-US" altLang="ja-JP" b="1" dirty="0" smtClean="0"/>
          </a:p>
          <a:p>
            <a:r>
              <a:rPr kumimoji="1" lang="ja-JP" altLang="en-US" b="1" dirty="0" smtClean="0"/>
              <a:t>食物連鎖の中での成分の濃縮が行われる事で人の口に入るまでには高濃度になっているという事もありえます。</a:t>
            </a:r>
            <a:endParaRPr kumimoji="1" lang="en-US" altLang="ja-JP" b="1" dirty="0" smtClean="0"/>
          </a:p>
          <a:p>
            <a:endParaRPr kumimoji="1" lang="en-US" altLang="ja-JP" b="1" dirty="0" smtClean="0"/>
          </a:p>
          <a:p>
            <a:r>
              <a:rPr kumimoji="1" lang="ja-JP" altLang="en-US" b="1" dirty="0" smtClean="0"/>
              <a:t>作物栽培上の農薬体系の中でも登場するネオニコチノイド系農薬</a:t>
            </a:r>
            <a:endParaRPr kumimoji="1" lang="en-US" altLang="ja-JP" b="1" dirty="0" smtClean="0"/>
          </a:p>
          <a:p>
            <a:endParaRPr kumimoji="1" lang="en-US" altLang="ja-JP" b="1" dirty="0" smtClean="0"/>
          </a:p>
          <a:p>
            <a:r>
              <a:rPr kumimoji="1" lang="ja-JP" altLang="en-US" b="1" dirty="0" smtClean="0"/>
              <a:t>当農場では、ネオニコチノイド系農薬を使わない取組をしています。</a:t>
            </a:r>
            <a:endParaRPr kumimoji="1" lang="en-US" altLang="ja-JP" b="1" dirty="0" smtClean="0"/>
          </a:p>
          <a:p>
            <a:r>
              <a:rPr kumimoji="1" lang="ja-JP" altLang="en-US" b="1" dirty="0" smtClean="0"/>
              <a:t>でも、有機リン系農薬の代謝物１００％　検出とかいて</a:t>
            </a:r>
            <a:r>
              <a:rPr kumimoji="1" lang="ja-JP" altLang="en-US" b="1" dirty="0" smtClean="0"/>
              <a:t>あります。</a:t>
            </a:r>
            <a:r>
              <a:rPr kumimoji="1" lang="ja-JP" altLang="en-US" b="1" dirty="0" smtClean="0"/>
              <a:t>ネオニコチノイド系より</a:t>
            </a:r>
            <a:r>
              <a:rPr kumimoji="1" lang="ja-JP" altLang="en-US" b="1" dirty="0" smtClean="0"/>
              <a:t>多いですよ</a:t>
            </a:r>
            <a:r>
              <a:rPr kumimoji="1" lang="ja-JP" altLang="en-US" b="1" dirty="0" smtClean="0"/>
              <a:t>ね。</a:t>
            </a:r>
            <a:endParaRPr kumimoji="1" lang="en-US" altLang="ja-JP" b="1" dirty="0" smtClean="0"/>
          </a:p>
          <a:p>
            <a:endParaRPr kumimoji="1" lang="en-US" altLang="ja-JP" b="1" dirty="0" smtClean="0"/>
          </a:p>
          <a:p>
            <a:r>
              <a:rPr kumimoji="1" lang="ja-JP" altLang="en-US" b="1" dirty="0" smtClean="0"/>
              <a:t>結局、こういった物質の使用を減らして行く、使わない方向に進んで行く必要がありそうです。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10</a:t>
            </a:fld>
            <a:endParaRPr kumimoji="1" lang="ja-JP" altLang="en-US"/>
          </a:p>
        </p:txBody>
      </p:sp>
    </p:spTree>
    <p:extLst>
      <p:ext uri="{BB962C8B-B14F-4D97-AF65-F5344CB8AC3E}">
        <p14:creationId xmlns:p14="http://schemas.microsoft.com/office/powerpoint/2010/main" val="103151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kumimoji="1" lang="ja-JP" altLang="en-US" dirty="0" smtClean="0"/>
              <a:t>ネオニコチノイド系</a:t>
            </a:r>
            <a:r>
              <a:rPr kumimoji="1" lang="en-US" altLang="ja-JP" dirty="0" smtClean="0"/>
              <a:t>-3】</a:t>
            </a:r>
          </a:p>
          <a:p>
            <a:endParaRPr kumimoji="1" lang="en-US" altLang="ja-JP" dirty="0" smtClean="0"/>
          </a:p>
          <a:p>
            <a:r>
              <a:rPr kumimoji="1" lang="ja-JP" altLang="en-US" dirty="0" smtClean="0"/>
              <a:t>特定非営利活動法人</a:t>
            </a:r>
            <a:endParaRPr kumimoji="1" lang="en-US" altLang="ja-JP" dirty="0" smtClean="0"/>
          </a:p>
          <a:p>
            <a:r>
              <a:rPr kumimoji="1" lang="ja-JP" altLang="en-US" dirty="0" smtClean="0"/>
              <a:t>ＰＡＲＣ</a:t>
            </a:r>
            <a:endParaRPr kumimoji="1" lang="en-US" altLang="ja-JP" dirty="0" smtClean="0"/>
          </a:p>
          <a:p>
            <a:r>
              <a:rPr kumimoji="1" lang="ja-JP" altLang="en-US" dirty="0" smtClean="0"/>
              <a:t>アジア太平洋資料センター　　「私たちが変わる　　世界が変わる」</a:t>
            </a:r>
            <a:endParaRPr kumimoji="1" lang="en-US" altLang="ja-JP" dirty="0" smtClean="0"/>
          </a:p>
          <a:p>
            <a:endParaRPr kumimoji="1" lang="en-US" altLang="ja-JP" dirty="0" smtClean="0"/>
          </a:p>
          <a:p>
            <a:r>
              <a:rPr kumimoji="1" lang="ja-JP" altLang="en-US" dirty="0" smtClean="0"/>
              <a:t>ＰＡＲＣの映像制作クラウドファンディングを支援</a:t>
            </a:r>
            <a:endParaRPr kumimoji="1" lang="en-US" altLang="ja-JP" dirty="0" smtClean="0"/>
          </a:p>
          <a:p>
            <a:r>
              <a:rPr kumimoji="1" lang="ja-JP" altLang="en-US" dirty="0" smtClean="0"/>
              <a:t>映像</a:t>
            </a:r>
            <a:r>
              <a:rPr kumimoji="1" lang="en-US" altLang="ja-JP" dirty="0" smtClean="0"/>
              <a:t>URL</a:t>
            </a:r>
            <a:r>
              <a:rPr kumimoji="1" lang="ja-JP" altLang="en-US" dirty="0" smtClean="0"/>
              <a:t>は下記から</a:t>
            </a:r>
            <a:endParaRPr kumimoji="1" lang="en-US" altLang="ja-JP" dirty="0" smtClean="0"/>
          </a:p>
          <a:p>
            <a:endParaRPr kumimoji="1" lang="en-US" altLang="ja-JP" dirty="0" smtClean="0"/>
          </a:p>
          <a:p>
            <a:r>
              <a:rPr kumimoji="1" lang="en-US" altLang="ja-JP" dirty="0" smtClean="0"/>
              <a:t>URL</a:t>
            </a:r>
            <a:r>
              <a:rPr kumimoji="1" lang="en-US" altLang="ja-JP" baseline="0" dirty="0" smtClean="0"/>
              <a:t>    https://youtu.be/pYW5ukb3X2w</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11</a:t>
            </a:fld>
            <a:endParaRPr kumimoji="1" lang="ja-JP" altLang="en-US"/>
          </a:p>
        </p:txBody>
      </p:sp>
    </p:spTree>
    <p:extLst>
      <p:ext uri="{BB962C8B-B14F-4D97-AF65-F5344CB8AC3E}">
        <p14:creationId xmlns:p14="http://schemas.microsoft.com/office/powerpoint/2010/main" val="267909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２０２０年１月２７日に大空町で行われた有機農業冬期研修会</a:t>
            </a:r>
            <a:endParaRPr kumimoji="1" lang="en-US" altLang="ja-JP" dirty="0" smtClean="0"/>
          </a:p>
          <a:p>
            <a:r>
              <a:rPr kumimoji="1" lang="ja-JP" altLang="en-US" dirty="0" smtClean="0"/>
              <a:t>東京農大の助教授　中塚　博子氏が講演した</a:t>
            </a:r>
            <a:endParaRPr kumimoji="1" lang="en-US" altLang="ja-JP" dirty="0" smtClean="0"/>
          </a:p>
          <a:p>
            <a:r>
              <a:rPr kumimoji="1" lang="ja-JP" altLang="en-US" dirty="0" smtClean="0"/>
              <a:t>土壌改良の為のエン麦の越冬栽培</a:t>
            </a:r>
            <a:endParaRPr kumimoji="1" lang="en-US" altLang="ja-JP" dirty="0" smtClean="0"/>
          </a:p>
          <a:p>
            <a:endParaRPr kumimoji="1" lang="en-US" altLang="ja-JP" dirty="0" smtClean="0"/>
          </a:p>
          <a:p>
            <a:r>
              <a:rPr kumimoji="1" lang="ja-JP" altLang="en-US" dirty="0" smtClean="0"/>
              <a:t>翌春には、えん麦は枯れていて雪融け直後には白いカビが大量に発生していました。</a:t>
            </a:r>
            <a:endParaRPr kumimoji="1" lang="en-US" altLang="ja-JP" dirty="0" smtClean="0"/>
          </a:p>
          <a:p>
            <a:endParaRPr kumimoji="1" lang="en-US" altLang="ja-JP" dirty="0" smtClean="0"/>
          </a:p>
          <a:p>
            <a:r>
              <a:rPr kumimoji="1" lang="ja-JP" altLang="en-US" dirty="0" smtClean="0"/>
              <a:t>２０２１年</a:t>
            </a:r>
            <a:r>
              <a:rPr kumimoji="1" lang="en-US" altLang="ja-JP" dirty="0" smtClean="0"/>
              <a:t>	</a:t>
            </a:r>
            <a:r>
              <a:rPr kumimoji="1" lang="ja-JP" altLang="en-US" dirty="0" smtClean="0"/>
              <a:t>９月１２日頃（芋収穫後）</a:t>
            </a:r>
            <a:r>
              <a:rPr kumimoji="1" lang="en-US" altLang="ja-JP" dirty="0" smtClean="0"/>
              <a:t>	</a:t>
            </a:r>
            <a:r>
              <a:rPr kumimoji="1" lang="ja-JP" altLang="en-US" dirty="0" smtClean="0"/>
              <a:t>エン麦播種</a:t>
            </a:r>
            <a:endParaRPr kumimoji="1" lang="en-US" altLang="ja-JP" dirty="0" smtClean="0"/>
          </a:p>
          <a:p>
            <a:r>
              <a:rPr kumimoji="1" lang="ja-JP" altLang="en-US" dirty="0" smtClean="0"/>
              <a:t>　</a:t>
            </a:r>
            <a:r>
              <a:rPr kumimoji="1" lang="en-US" altLang="ja-JP" dirty="0" smtClean="0"/>
              <a:t>	</a:t>
            </a:r>
            <a:r>
              <a:rPr kumimoji="1" lang="ja-JP" altLang="en-US" dirty="0" smtClean="0"/>
              <a:t>１１月１５日</a:t>
            </a:r>
            <a:r>
              <a:rPr kumimoji="1" lang="en-US" altLang="ja-JP" dirty="0" smtClean="0"/>
              <a:t>		</a:t>
            </a:r>
            <a:r>
              <a:rPr kumimoji="1" lang="ja-JP" altLang="en-US" dirty="0" smtClean="0"/>
              <a:t>粒状米糠散布　３８ｋｇ／反</a:t>
            </a:r>
            <a:endParaRPr kumimoji="1" lang="en-US" altLang="ja-JP" dirty="0" smtClean="0"/>
          </a:p>
          <a:p>
            <a:r>
              <a:rPr kumimoji="1" lang="ja-JP" altLang="en-US" dirty="0" smtClean="0"/>
              <a:t>２０２２年</a:t>
            </a:r>
            <a:r>
              <a:rPr kumimoji="1" lang="en-US" altLang="ja-JP" dirty="0" smtClean="0"/>
              <a:t>	</a:t>
            </a:r>
            <a:r>
              <a:rPr kumimoji="1" lang="ja-JP" altLang="en-US" dirty="0" smtClean="0"/>
              <a:t>３月１０日</a:t>
            </a:r>
            <a:r>
              <a:rPr kumimoji="1" lang="en-US" altLang="ja-JP" dirty="0" smtClean="0"/>
              <a:t>		</a:t>
            </a:r>
            <a:r>
              <a:rPr kumimoji="1" lang="ja-JP" altLang="en-US" dirty="0" smtClean="0"/>
              <a:t>融雪作業　醗酵鶏糞ペレット散布　２４ｋｇ／反</a:t>
            </a:r>
            <a:endParaRPr kumimoji="1" lang="en-US" altLang="ja-JP" dirty="0" smtClean="0"/>
          </a:p>
          <a:p>
            <a:r>
              <a:rPr kumimoji="1" lang="en-US" altLang="ja-JP" dirty="0" smtClean="0"/>
              <a:t>	</a:t>
            </a:r>
            <a:r>
              <a:rPr kumimoji="1" lang="ja-JP" altLang="en-US" dirty="0" smtClean="0"/>
              <a:t>４月１５日</a:t>
            </a:r>
            <a:r>
              <a:rPr kumimoji="1" lang="en-US" altLang="ja-JP" dirty="0" smtClean="0"/>
              <a:t>		</a:t>
            </a:r>
            <a:r>
              <a:rPr kumimoji="1" lang="ja-JP" altLang="en-US" dirty="0" smtClean="0"/>
              <a:t>整地　ソイルクランブラ</a:t>
            </a:r>
            <a:endParaRPr kumimoji="1" lang="en-US" altLang="ja-JP" dirty="0" smtClean="0"/>
          </a:p>
          <a:p>
            <a:r>
              <a:rPr kumimoji="1" lang="en-US" altLang="ja-JP" dirty="0" smtClean="0"/>
              <a:t>	</a:t>
            </a:r>
            <a:r>
              <a:rPr kumimoji="1" lang="ja-JP" altLang="en-US" dirty="0" smtClean="0"/>
              <a:t>４月２５日</a:t>
            </a:r>
            <a:r>
              <a:rPr kumimoji="1" lang="en-US" altLang="ja-JP" dirty="0" smtClean="0"/>
              <a:t>		</a:t>
            </a:r>
            <a:r>
              <a:rPr kumimoji="1" lang="ja-JP" altLang="en-US" dirty="0" smtClean="0"/>
              <a:t>整地　ロータリー</a:t>
            </a:r>
            <a:endParaRPr kumimoji="1" lang="en-US" altLang="ja-JP" dirty="0" smtClean="0"/>
          </a:p>
          <a:p>
            <a:r>
              <a:rPr kumimoji="1" lang="en-US" altLang="ja-JP" dirty="0" smtClean="0"/>
              <a:t>	</a:t>
            </a:r>
            <a:r>
              <a:rPr kumimoji="1" lang="ja-JP" altLang="en-US" dirty="0" smtClean="0"/>
              <a:t>５月１０日</a:t>
            </a:r>
            <a:r>
              <a:rPr kumimoji="1" lang="en-US" altLang="ja-JP" dirty="0" smtClean="0"/>
              <a:t>		</a:t>
            </a:r>
            <a:r>
              <a:rPr kumimoji="1" lang="ja-JP" altLang="en-US" dirty="0" smtClean="0"/>
              <a:t>整地　アッパーカットロータリー</a:t>
            </a:r>
            <a:endParaRPr kumimoji="1" lang="en-US" altLang="ja-JP" dirty="0" smtClean="0"/>
          </a:p>
          <a:p>
            <a:r>
              <a:rPr kumimoji="1" lang="en-US" altLang="ja-JP" dirty="0" smtClean="0"/>
              <a:t>	</a:t>
            </a:r>
            <a:r>
              <a:rPr kumimoji="1" lang="ja-JP" altLang="en-US" dirty="0" smtClean="0"/>
              <a:t>５月１０日</a:t>
            </a:r>
            <a:r>
              <a:rPr kumimoji="1" lang="en-US" altLang="ja-JP" dirty="0" smtClean="0"/>
              <a:t>		</a:t>
            </a:r>
            <a:r>
              <a:rPr kumimoji="1" lang="ja-JP" altLang="en-US" dirty="0" smtClean="0"/>
              <a:t>芋播種開始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12</a:t>
            </a:fld>
            <a:endParaRPr kumimoji="1" lang="ja-JP" altLang="en-US"/>
          </a:p>
        </p:txBody>
      </p:sp>
    </p:spTree>
    <p:extLst>
      <p:ext uri="{BB962C8B-B14F-4D97-AF65-F5344CB8AC3E}">
        <p14:creationId xmlns:p14="http://schemas.microsoft.com/office/powerpoint/2010/main" val="278230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３０年前、私は電話機の会社に勤めていましたが、当時は、携帯電話は無く、</a:t>
            </a:r>
            <a:endParaRPr kumimoji="1" lang="en-US" altLang="ja-JP" dirty="0" smtClean="0"/>
          </a:p>
          <a:p>
            <a:r>
              <a:rPr kumimoji="1" lang="ja-JP" altLang="en-US" dirty="0" smtClean="0"/>
              <a:t>パソコンは出始めた頃でした。</a:t>
            </a:r>
            <a:endParaRPr kumimoji="1" lang="en-US" altLang="ja-JP" dirty="0" smtClean="0"/>
          </a:p>
          <a:p>
            <a:endParaRPr kumimoji="1" lang="en-US" altLang="ja-JP" dirty="0" smtClean="0"/>
          </a:p>
          <a:p>
            <a:r>
              <a:rPr kumimoji="1" lang="ja-JP" altLang="en-US" dirty="0" smtClean="0"/>
              <a:t>今では携帯電話やパソコンをスマートフォンとして持ち歩ける様になり、</a:t>
            </a:r>
            <a:endParaRPr kumimoji="1" lang="en-US" altLang="ja-JP" dirty="0" smtClean="0"/>
          </a:p>
          <a:p>
            <a:r>
              <a:rPr kumimoji="1" lang="ja-JP" altLang="en-US" dirty="0" smtClean="0"/>
              <a:t>いつでも何処でも、人とつながり、情報を取り寄せたり、機器をコントロール出来る様になってきています。</a:t>
            </a:r>
            <a:endParaRPr kumimoji="1" lang="en-US" altLang="ja-JP" dirty="0" smtClean="0"/>
          </a:p>
          <a:p>
            <a:endParaRPr kumimoji="1" lang="en-US" altLang="ja-JP" dirty="0" smtClean="0"/>
          </a:p>
          <a:p>
            <a:r>
              <a:rPr kumimoji="1" lang="ja-JP" altLang="en-US" dirty="0" smtClean="0"/>
              <a:t>今、世界の人口は８０億人。</a:t>
            </a:r>
            <a:endParaRPr kumimoji="1" lang="en-US" altLang="ja-JP" dirty="0" smtClean="0"/>
          </a:p>
          <a:p>
            <a:endParaRPr kumimoji="1" lang="en-US" altLang="ja-JP" dirty="0" smtClean="0"/>
          </a:p>
          <a:p>
            <a:r>
              <a:rPr kumimoji="1" lang="ja-JP" altLang="en-US" b="1" dirty="0" smtClean="0"/>
              <a:t>これから３０年！　２０５０年には世界の人口は９８億人。</a:t>
            </a:r>
            <a:endParaRPr kumimoji="1" lang="en-US" altLang="ja-JP" b="1" dirty="0" smtClean="0"/>
          </a:p>
          <a:p>
            <a:r>
              <a:rPr kumimoji="1" lang="ja-JP" altLang="en-US" b="1" dirty="0" smtClean="0"/>
              <a:t>こんなに人口が増えたら　ごはんが食べられなくなるじゃない！　どうするの？</a:t>
            </a:r>
            <a:endParaRPr kumimoji="1" lang="en-US" altLang="ja-JP" b="1" dirty="0" smtClean="0"/>
          </a:p>
          <a:p>
            <a:endParaRPr kumimoji="1" lang="en-US" altLang="ja-JP" b="1" dirty="0" smtClean="0"/>
          </a:p>
          <a:p>
            <a:r>
              <a:rPr kumimoji="1" lang="ja-JP" altLang="en-US" b="1" dirty="0" smtClean="0"/>
              <a:t>⇒この爆発的な人口増加は、第一次・二次世界大戦終結後に起きています。</a:t>
            </a:r>
            <a:endParaRPr kumimoji="1" lang="en-US" altLang="ja-JP" b="1"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13</a:t>
            </a:fld>
            <a:endParaRPr kumimoji="1" lang="ja-JP" altLang="en-US"/>
          </a:p>
        </p:txBody>
      </p:sp>
    </p:spTree>
    <p:extLst>
      <p:ext uri="{BB962C8B-B14F-4D97-AF65-F5344CB8AC3E}">
        <p14:creationId xmlns:p14="http://schemas.microsoft.com/office/powerpoint/2010/main" val="74844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smtClean="0"/>
              <a:t>日本の耕地面積４６０万</a:t>
            </a:r>
            <a:r>
              <a:rPr kumimoji="1" lang="en-US" altLang="ja-JP" b="1" dirty="0" smtClean="0"/>
              <a:t>ha</a:t>
            </a:r>
          </a:p>
          <a:p>
            <a:r>
              <a:rPr kumimoji="1" lang="ja-JP" altLang="en-US" dirty="0" smtClean="0"/>
              <a:t>その内有機農業が行われている面積は、２００分の１の　０．５％の２万３千</a:t>
            </a:r>
            <a:r>
              <a:rPr kumimoji="1" lang="en-US" altLang="ja-JP" dirty="0" smtClean="0"/>
              <a:t>ha</a:t>
            </a:r>
            <a:r>
              <a:rPr kumimoji="1" lang="ja-JP" altLang="en-US" dirty="0" smtClean="0"/>
              <a:t>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14</a:t>
            </a:fld>
            <a:endParaRPr kumimoji="1" lang="ja-JP" altLang="en-US"/>
          </a:p>
        </p:txBody>
      </p:sp>
    </p:spTree>
    <p:extLst>
      <p:ext uri="{BB962C8B-B14F-4D97-AF65-F5344CB8AC3E}">
        <p14:creationId xmlns:p14="http://schemas.microsoft.com/office/powerpoint/2010/main" val="1058447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「カーボンニュートラル」挑戦への世界的な動き</a:t>
            </a:r>
            <a:endParaRPr kumimoji="1" lang="en-US" altLang="ja-JP" dirty="0" smtClean="0"/>
          </a:p>
          <a:p>
            <a:endParaRPr kumimoji="1" lang="en-US" altLang="ja-JP" dirty="0" smtClean="0"/>
          </a:p>
          <a:p>
            <a:r>
              <a:rPr kumimoji="1" lang="ja-JP" altLang="en-US" dirty="0" smtClean="0"/>
              <a:t>日本では、</a:t>
            </a:r>
            <a:r>
              <a:rPr kumimoji="1" lang="en-US" altLang="ja-JP" dirty="0" smtClean="0"/>
              <a:t>2020</a:t>
            </a:r>
            <a:r>
              <a:rPr kumimoji="1" lang="ja-JP" altLang="en-US" dirty="0" smtClean="0"/>
              <a:t>年</a:t>
            </a:r>
            <a:r>
              <a:rPr kumimoji="1" lang="en-US" altLang="ja-JP" dirty="0" smtClean="0"/>
              <a:t>10</a:t>
            </a:r>
            <a:r>
              <a:rPr kumimoji="1" lang="ja-JP" altLang="en-US" dirty="0" smtClean="0"/>
              <a:t>月に菅総理が「</a:t>
            </a:r>
            <a:r>
              <a:rPr kumimoji="1" lang="en-US" altLang="ja-JP" dirty="0" smtClean="0"/>
              <a:t>2050</a:t>
            </a:r>
            <a:r>
              <a:rPr kumimoji="1" lang="ja-JP" altLang="en-US" dirty="0" smtClean="0"/>
              <a:t>年カーボンニュートラルを目指す」と表明しました。</a:t>
            </a:r>
            <a:endParaRPr kumimoji="1" lang="en-US" altLang="ja-JP" dirty="0" smtClean="0"/>
          </a:p>
          <a:p>
            <a:endParaRPr kumimoji="1" lang="en-US" altLang="ja-JP" dirty="0" smtClean="0"/>
          </a:p>
          <a:p>
            <a:r>
              <a:rPr kumimoji="1" lang="ja-JP" altLang="en-US" dirty="0" smtClean="0"/>
              <a:t>これを受けて農林水産省が</a:t>
            </a:r>
            <a:r>
              <a:rPr kumimoji="1" lang="en-US" altLang="ja-JP" dirty="0" smtClean="0"/>
              <a:t>2021</a:t>
            </a:r>
            <a:r>
              <a:rPr kumimoji="1" lang="ja-JP" altLang="en-US" dirty="0" smtClean="0"/>
              <a:t>年</a:t>
            </a:r>
            <a:r>
              <a:rPr kumimoji="1" lang="en-US" altLang="ja-JP" dirty="0" smtClean="0"/>
              <a:t>5</a:t>
            </a:r>
            <a:r>
              <a:rPr kumimoji="1" lang="ja-JP" altLang="en-US" dirty="0" smtClean="0"/>
              <a:t>月</a:t>
            </a:r>
            <a:r>
              <a:rPr kumimoji="1" lang="en-US" altLang="ja-JP" dirty="0" smtClean="0"/>
              <a:t>12</a:t>
            </a:r>
            <a:r>
              <a:rPr kumimoji="1" lang="ja-JP" altLang="en-US" dirty="0" smtClean="0"/>
              <a:t>日に打ち出した政策方針が　</a:t>
            </a:r>
            <a:r>
              <a:rPr kumimoji="1" lang="ja-JP" altLang="en-US" b="1" dirty="0" smtClean="0"/>
              <a:t>「みどりの食料システム戦略」</a:t>
            </a:r>
            <a:endParaRPr kumimoji="1" lang="en-US" altLang="ja-JP" b="1" dirty="0" smtClean="0"/>
          </a:p>
          <a:p>
            <a:endParaRPr kumimoji="1" lang="en-US" altLang="ja-JP" b="1" dirty="0" smtClean="0"/>
          </a:p>
          <a:p>
            <a:r>
              <a:rPr kumimoji="1" lang="en-US" altLang="ja-JP" b="1" dirty="0" smtClean="0"/>
              <a:t>	</a:t>
            </a:r>
            <a:r>
              <a:rPr kumimoji="1" lang="ja-JP" altLang="en-US" b="1" dirty="0" smtClean="0"/>
              <a:t>食料・農林水産業の生産力向上と持続性の両立をイノベーションで実現</a:t>
            </a:r>
            <a:endParaRPr kumimoji="1" lang="en-US" altLang="ja-JP" b="1" dirty="0" smtClean="0"/>
          </a:p>
          <a:p>
            <a:endParaRPr kumimoji="1" lang="en-US" altLang="ja-JP" b="1" dirty="0" smtClean="0"/>
          </a:p>
          <a:p>
            <a:r>
              <a:rPr kumimoji="1" lang="ja-JP" altLang="en-US" b="0" dirty="0" smtClean="0"/>
              <a:t>目標の一つに</a:t>
            </a:r>
            <a:endParaRPr kumimoji="1" lang="en-US" altLang="ja-JP" b="0" dirty="0" smtClean="0"/>
          </a:p>
          <a:p>
            <a:endParaRPr kumimoji="1" lang="en-US" altLang="ja-JP" b="0" dirty="0" smtClean="0"/>
          </a:p>
          <a:p>
            <a:r>
              <a:rPr kumimoji="1" lang="ja-JP" altLang="en-US" b="0" dirty="0" smtClean="0"/>
              <a:t>耕地面積に占める有機農業の取組面積の割合を２５％（１００万ｈａに拡大）。　とあります。</a:t>
            </a:r>
            <a:endParaRPr kumimoji="1" lang="en-US" altLang="ja-JP" b="0" dirty="0" smtClean="0"/>
          </a:p>
          <a:p>
            <a:r>
              <a:rPr kumimoji="1" lang="ja-JP" altLang="en-US" b="0" dirty="0" smtClean="0"/>
              <a:t>　２０１７年の現状　　耕地面積当たりの有機農業取組面積は、</a:t>
            </a:r>
            <a:endParaRPr kumimoji="1" lang="en-US" altLang="ja-JP" b="0" dirty="0" smtClean="0"/>
          </a:p>
          <a:p>
            <a:r>
              <a:rPr kumimoji="1" lang="en-US" altLang="ja-JP" b="0" dirty="0" smtClean="0"/>
              <a:t>			</a:t>
            </a:r>
            <a:r>
              <a:rPr kumimoji="1" lang="ja-JP" altLang="en-US" b="0" dirty="0" smtClean="0"/>
              <a:t>有機ＪＡＳ認証</a:t>
            </a:r>
            <a:r>
              <a:rPr kumimoji="1" lang="en-US" altLang="ja-JP" b="0" dirty="0" smtClean="0"/>
              <a:t>	</a:t>
            </a:r>
            <a:r>
              <a:rPr kumimoji="1" lang="ja-JP" altLang="en-US" b="0" dirty="0" smtClean="0"/>
              <a:t>０．２％（０．４万ｈａ）</a:t>
            </a:r>
            <a:endParaRPr kumimoji="1" lang="en-US" altLang="ja-JP" b="0" dirty="0" smtClean="0"/>
          </a:p>
          <a:p>
            <a:r>
              <a:rPr kumimoji="1" lang="en-US" altLang="ja-JP" b="0" dirty="0" smtClean="0"/>
              <a:t>			</a:t>
            </a:r>
            <a:r>
              <a:rPr kumimoji="1" lang="ja-JP" altLang="en-US" b="0" dirty="0" smtClean="0"/>
              <a:t>認証外有機農業を含めて</a:t>
            </a:r>
            <a:r>
              <a:rPr kumimoji="1" lang="en-US" altLang="ja-JP" b="0" dirty="0" smtClean="0"/>
              <a:t>	</a:t>
            </a:r>
            <a:r>
              <a:rPr kumimoji="1" lang="ja-JP" altLang="en-US" b="0" dirty="0" smtClean="0"/>
              <a:t>０．５％（２万ｈａ）</a:t>
            </a:r>
            <a:endParaRPr kumimoji="1" lang="en-US" altLang="ja-JP" b="0" dirty="0" smtClean="0"/>
          </a:p>
          <a:p>
            <a:r>
              <a:rPr kumimoji="1" lang="en-US" altLang="ja-JP" b="0" dirty="0" smtClean="0"/>
              <a:t>	</a:t>
            </a:r>
          </a:p>
          <a:p>
            <a:endParaRPr kumimoji="1" lang="en-US" altLang="ja-JP" b="0" dirty="0" smtClean="0"/>
          </a:p>
          <a:p>
            <a:endParaRPr kumimoji="1" lang="en-US" altLang="ja-JP" b="0" dirty="0" smtClean="0"/>
          </a:p>
          <a:p>
            <a:endParaRPr kumimoji="1" lang="ja-JP" altLang="en-US" b="1"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15</a:t>
            </a:fld>
            <a:endParaRPr kumimoji="1" lang="ja-JP" altLang="en-US"/>
          </a:p>
        </p:txBody>
      </p:sp>
    </p:spTree>
    <p:extLst>
      <p:ext uri="{BB962C8B-B14F-4D97-AF65-F5344CB8AC3E}">
        <p14:creationId xmlns:p14="http://schemas.microsoft.com/office/powerpoint/2010/main" val="178226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つくる責任・つかう責任</a:t>
            </a:r>
            <a:endParaRPr kumimoji="1" lang="en-US" altLang="ja-JP" dirty="0" smtClean="0"/>
          </a:p>
          <a:p>
            <a:r>
              <a:rPr kumimoji="1" lang="ja-JP" altLang="en-US" dirty="0" smtClean="0"/>
              <a:t>持続可能な消費と生産のパターンを確保する。</a:t>
            </a:r>
            <a:endParaRPr kumimoji="1" lang="en-US" altLang="ja-JP" dirty="0" smtClean="0"/>
          </a:p>
          <a:p>
            <a:r>
              <a:rPr kumimoji="1" lang="ja-JP" altLang="en-US" dirty="0" smtClean="0"/>
              <a:t>２０５０年までに今の生活を維持し世界の人口が９６億人に達すると、地球３個分の天然資源が必要と言われている。</a:t>
            </a:r>
            <a:endParaRPr kumimoji="1" lang="en-US" altLang="ja-JP" dirty="0" smtClean="0"/>
          </a:p>
          <a:p>
            <a:r>
              <a:rPr kumimoji="1" lang="ja-JP" altLang="en-US" dirty="0" smtClean="0"/>
              <a:t>　ターゲットのひとつ</a:t>
            </a:r>
            <a:endParaRPr kumimoji="1" lang="en-US" altLang="ja-JP" dirty="0" smtClean="0"/>
          </a:p>
          <a:p>
            <a:r>
              <a:rPr kumimoji="1" lang="ja-JP" altLang="en-US" dirty="0" smtClean="0"/>
              <a:t>２０３０年までに、小売・消費者レベルにおける世界全体の一人当たりの食品廃棄を半分にし、収穫後の損失を含めて生産・サプライチェーンにおける食品ロスを減らす。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１２番：つくる責任　つかう責任　⇒　農業者として消費者に体験活動を提供することは、つくる者の責任の現れであり、参加者は、つかう責任として食品ロスの減少につながる。　</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16</a:t>
            </a:fld>
            <a:endParaRPr kumimoji="1" lang="ja-JP" altLang="en-US"/>
          </a:p>
        </p:txBody>
      </p:sp>
    </p:spTree>
    <p:extLst>
      <p:ext uri="{BB962C8B-B14F-4D97-AF65-F5344CB8AC3E}">
        <p14:creationId xmlns:p14="http://schemas.microsoft.com/office/powerpoint/2010/main" val="1211046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a:p>
            <a:r>
              <a:rPr kumimoji="1" lang="ja-JP" altLang="en-US" b="1" dirty="0" smtClean="0"/>
              <a:t>ほんの一握りの富裕層の為の経済至上主義から本当の豊かさ・しあわせを感じられる社会への転向。</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17</a:t>
            </a:fld>
            <a:endParaRPr kumimoji="1" lang="ja-JP" altLang="en-US"/>
          </a:p>
        </p:txBody>
      </p:sp>
    </p:spTree>
    <p:extLst>
      <p:ext uri="{BB962C8B-B14F-4D97-AF65-F5344CB8AC3E}">
        <p14:creationId xmlns:p14="http://schemas.microsoft.com/office/powerpoint/2010/main" val="3525126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２０００年に国連サミットで採択されたＭＤＧｓ（ミレニアム開発目標は、先進国による途上国の支援を中心とする内容）が達成期限を迎えた事を受け</a:t>
            </a:r>
            <a:endParaRPr kumimoji="1" lang="en-US" altLang="ja-JP" dirty="0" smtClean="0"/>
          </a:p>
          <a:p>
            <a:r>
              <a:rPr kumimoji="1" lang="ja-JP" altLang="en-US" dirty="0" smtClean="0"/>
              <a:t>２０１５年の国連サミットで採択されたＳＤＧｓは、２０３０年までに「誰ひとり取り残さないことを目指し」、先進国と途上国が一丸となって達成すべき目標。</a:t>
            </a:r>
            <a:endParaRPr kumimoji="1" lang="en-US" altLang="ja-JP" dirty="0" smtClean="0"/>
          </a:p>
          <a:p>
            <a:endParaRPr kumimoji="1" lang="en-US" altLang="ja-JP" dirty="0" smtClean="0"/>
          </a:p>
          <a:p>
            <a:r>
              <a:rPr kumimoji="1" lang="ja-JP" altLang="en-US" dirty="0" smtClean="0"/>
              <a:t>ＳＤＧｓ　「ＳＵＳＴＡＩＮＡＢＬＥ」・「ＤＥＶＥＬＯＰＭＥＮＴ」・「ＧＯＯＬＳ」</a:t>
            </a:r>
            <a:endParaRPr kumimoji="1" lang="en-US" altLang="ja-JP" dirty="0" smtClean="0"/>
          </a:p>
          <a:p>
            <a:r>
              <a:rPr kumimoji="1" lang="ja-JP" altLang="en-US" dirty="0" smtClean="0"/>
              <a:t>各マークの色は、各項目の評価の度合いを色で表現しています。</a:t>
            </a:r>
            <a:endParaRPr kumimoji="1" lang="en-US" altLang="ja-JP" dirty="0" smtClean="0"/>
          </a:p>
          <a:p>
            <a:r>
              <a:rPr kumimoji="1" lang="ja-JP" altLang="en-US" dirty="0" smtClean="0"/>
              <a:t>達成度の高い順から　　緑　・　黄　・　橙　・　赤　と表現されて、赤は深刻な課題があるレベルになっています。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19</a:t>
            </a:fld>
            <a:endParaRPr kumimoji="1" lang="ja-JP" altLang="en-US"/>
          </a:p>
        </p:txBody>
      </p:sp>
    </p:spTree>
    <p:extLst>
      <p:ext uri="{BB962C8B-B14F-4D97-AF65-F5344CB8AC3E}">
        <p14:creationId xmlns:p14="http://schemas.microsoft.com/office/powerpoint/2010/main" val="76448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ＥＳＧ課題　（環境：Ｅｎｖｉｒｏｎｍｅｎｔ　　社会：Ｓｏｃｉａｌ　管理：Ｇｏｖｅｒｎａｎｃｅ）</a:t>
            </a:r>
            <a:endParaRPr kumimoji="1" lang="en-US" altLang="ja-JP" dirty="0" smtClean="0"/>
          </a:p>
          <a:p>
            <a:endParaRPr kumimoji="1" lang="en-US" altLang="ja-JP" dirty="0" smtClean="0"/>
          </a:p>
          <a:p>
            <a:r>
              <a:rPr kumimoji="1" lang="ja-JP" altLang="en-US" dirty="0" smtClean="0"/>
              <a:t>対象とする企業が、環境や社会への責任をどの程度果たしているのか判断するうえで、ＳＤＧｓはひとつの指標になっています。</a:t>
            </a:r>
            <a:endParaRPr kumimoji="1" lang="en-US" altLang="ja-JP" dirty="0" smtClean="0"/>
          </a:p>
          <a:p>
            <a:endParaRPr kumimoji="1" lang="en-US" altLang="ja-JP" dirty="0" smtClean="0"/>
          </a:p>
          <a:p>
            <a:r>
              <a:rPr kumimoji="1" lang="ja-JP" altLang="en-US" dirty="0" smtClean="0"/>
              <a:t>例えば、</a:t>
            </a:r>
            <a:endParaRPr kumimoji="1" lang="en-US" altLang="ja-JP" dirty="0" smtClean="0"/>
          </a:p>
          <a:p>
            <a:r>
              <a:rPr kumimoji="1" lang="ja-JP" altLang="en-US" dirty="0" smtClean="0"/>
              <a:t>　</a:t>
            </a:r>
            <a:r>
              <a:rPr kumimoji="1" lang="ja-JP" altLang="en-US" baseline="0" dirty="0" smtClean="0"/>
              <a:t> </a:t>
            </a:r>
            <a:r>
              <a:rPr kumimoji="1" lang="ja-JP" altLang="en-US" dirty="0" smtClean="0"/>
              <a:t>１番：貧困をなくそう　⇒　労働力の受け入れ、安全な食物の生産は、貧困減少につながります。</a:t>
            </a:r>
            <a:endParaRPr kumimoji="1" lang="en-US" altLang="ja-JP" dirty="0" smtClean="0"/>
          </a:p>
          <a:p>
            <a:r>
              <a:rPr kumimoji="1" lang="ja-JP" altLang="en-US" dirty="0" smtClean="0"/>
              <a:t> 　２番：飢餓を無くそう　⇒　安全な食料生産は、飢餓減少につながります。</a:t>
            </a:r>
            <a:endParaRPr kumimoji="1" lang="en-US" altLang="ja-JP" dirty="0" smtClean="0"/>
          </a:p>
          <a:p>
            <a:r>
              <a:rPr kumimoji="1" lang="ja-JP" altLang="en-US" dirty="0" smtClean="0"/>
              <a:t> 　３番：すべての人に健康と福祉を　⇒　化学肥料や化学農薬の使用量削減は、土壌・水質・大気等の環境汚染防止に寄与し、人々の健康や福祉につながる。</a:t>
            </a:r>
            <a:endParaRPr kumimoji="1" lang="en-US" altLang="ja-JP" dirty="0" smtClean="0"/>
          </a:p>
          <a:p>
            <a:r>
              <a:rPr kumimoji="1" lang="ja-JP" altLang="en-US" dirty="0" smtClean="0"/>
              <a:t>１３番：気候変動に具体的な対策を　⇒　緑の大地を守り生物多様性を維持する事は気候変動の抑制につながる。</a:t>
            </a:r>
            <a:endParaRPr kumimoji="1" lang="en-US" altLang="ja-JP" dirty="0" smtClean="0"/>
          </a:p>
          <a:p>
            <a:r>
              <a:rPr kumimoji="1" lang="ja-JP" altLang="en-US" dirty="0" smtClean="0"/>
              <a:t>１４番：海の豊かさを守ろう⇒　海は生命の源。陸の豊かさを守ることが海の豊かさへつながる。</a:t>
            </a:r>
            <a:endParaRPr kumimoji="1" lang="en-US" altLang="ja-JP" dirty="0" smtClean="0"/>
          </a:p>
          <a:p>
            <a:r>
              <a:rPr kumimoji="1" lang="ja-JP" altLang="en-US" dirty="0" smtClean="0"/>
              <a:t>１５番：陸の豊かさも守ろう⇒　生態系の維持、生物多様性に貢献している。</a:t>
            </a:r>
            <a:endParaRPr kumimoji="1" lang="en-US" altLang="ja-JP" dirty="0" smtClean="0"/>
          </a:p>
          <a:p>
            <a:endParaRPr kumimoji="1" lang="en-US" altLang="ja-JP" dirty="0" smtClean="0"/>
          </a:p>
          <a:p>
            <a:r>
              <a:rPr kumimoji="1" lang="ja-JP" altLang="en-US" dirty="0" smtClean="0"/>
              <a:t>オホーツク髙橋農場は、この様なＳＤＧｓを特に意識して社会に貢献できるよう作業に勤しんでいます。</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20</a:t>
            </a:fld>
            <a:endParaRPr kumimoji="1" lang="ja-JP" altLang="en-US"/>
          </a:p>
        </p:txBody>
      </p:sp>
    </p:spTree>
    <p:extLst>
      <p:ext uri="{BB962C8B-B14F-4D97-AF65-F5344CB8AC3E}">
        <p14:creationId xmlns:p14="http://schemas.microsoft.com/office/powerpoint/2010/main" val="352721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２００９年から自然農法の畑が変わり始めました。</a:t>
            </a:r>
            <a:endParaRPr kumimoji="1" lang="en-US" altLang="ja-JP" dirty="0" smtClean="0"/>
          </a:p>
          <a:p>
            <a:r>
              <a:rPr kumimoji="1" lang="ja-JP" altLang="en-US" dirty="0" smtClean="0"/>
              <a:t>今まで単一作物の作付けでしたが</a:t>
            </a:r>
            <a:endParaRPr kumimoji="1" lang="en-US" altLang="ja-JP" dirty="0" smtClean="0"/>
          </a:p>
          <a:p>
            <a:r>
              <a:rPr kumimoji="1" lang="ja-JP" altLang="en-US" dirty="0" smtClean="0"/>
              <a:t>数種類のジャガイモの栽培が始まりました。</a:t>
            </a:r>
            <a:endParaRPr kumimoji="1" lang="en-US" altLang="ja-JP" dirty="0" smtClean="0"/>
          </a:p>
          <a:p>
            <a:r>
              <a:rPr kumimoji="1" lang="ja-JP" altLang="en-US" dirty="0" smtClean="0"/>
              <a:t>今では、５種類のじゃがいもを栽培しています。</a:t>
            </a:r>
            <a:endParaRPr kumimoji="1" lang="en-US" altLang="ja-JP" dirty="0" smtClean="0"/>
          </a:p>
          <a:p>
            <a:r>
              <a:rPr kumimoji="1" lang="ja-JP" altLang="en-US" dirty="0" smtClean="0"/>
              <a:t>そして、１６年間ジャガイモの連作です。</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2</a:t>
            </a:fld>
            <a:endParaRPr kumimoji="1" lang="ja-JP" altLang="en-US"/>
          </a:p>
        </p:txBody>
      </p:sp>
    </p:spTree>
    <p:extLst>
      <p:ext uri="{BB962C8B-B14F-4D97-AF65-F5344CB8AC3E}">
        <p14:creationId xmlns:p14="http://schemas.microsoft.com/office/powerpoint/2010/main" val="291483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南米パラグアイの一番貧乏な元大統領で、国際会議の席で本当の豊かさを演説した「ホセ・ムヒカ」</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21</a:t>
            </a:fld>
            <a:endParaRPr kumimoji="1" lang="ja-JP" altLang="en-US"/>
          </a:p>
        </p:txBody>
      </p:sp>
    </p:spTree>
    <p:extLst>
      <p:ext uri="{BB962C8B-B14F-4D97-AF65-F5344CB8AC3E}">
        <p14:creationId xmlns:p14="http://schemas.microsoft.com/office/powerpoint/2010/main" val="386341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３０年程前、正月休みに自転車を持って新幹線で下関市まで行き、門司から大分・宮崎を通って鹿児島市まで自転車で走り、鹿児島空港から飛行機で帰ってきましたが</a:t>
            </a:r>
            <a:endParaRPr kumimoji="1" lang="en-US" altLang="ja-JP" dirty="0" smtClean="0"/>
          </a:p>
          <a:p>
            <a:r>
              <a:rPr kumimoji="1" lang="ja-JP" altLang="en-US" dirty="0" smtClean="0"/>
              <a:t>この時不思議な事がありました。</a:t>
            </a:r>
            <a:endParaRPr kumimoji="1" lang="en-US" altLang="ja-JP" dirty="0" smtClean="0"/>
          </a:p>
          <a:p>
            <a:r>
              <a:rPr kumimoji="1" lang="ja-JP" altLang="en-US" dirty="0" smtClean="0"/>
              <a:t>　垂水市で夕方３時頃休憩に立ち寄った「花かご」というお店。たこ焼きを買ったのですが、用意できるまでの間、</a:t>
            </a:r>
            <a:endParaRPr kumimoji="1" lang="en-US" altLang="ja-JP" dirty="0" smtClean="0"/>
          </a:p>
          <a:p>
            <a:r>
              <a:rPr kumimoji="1" lang="ja-JP" altLang="en-US" dirty="0" smtClean="0"/>
              <a:t>レジの脇に積んであった小冊子を手に取り眺めていました。短歌が沢山書いてある本でした。お金を払うときにこの本も下さいと言ったら、住所と名前を書いてくださいと言われ</a:t>
            </a:r>
            <a:endParaRPr kumimoji="1" lang="en-US" altLang="ja-JP" dirty="0" smtClean="0"/>
          </a:p>
          <a:p>
            <a:r>
              <a:rPr kumimoji="1" lang="ja-JP" altLang="en-US" dirty="0" smtClean="0"/>
              <a:t>その様にして店を後にしました。</a:t>
            </a:r>
            <a:endParaRPr kumimoji="1" lang="en-US" altLang="ja-JP" dirty="0" smtClean="0"/>
          </a:p>
          <a:p>
            <a:endParaRPr kumimoji="1" lang="en-US" altLang="ja-JP" dirty="0" smtClean="0"/>
          </a:p>
          <a:p>
            <a:r>
              <a:rPr kumimoji="1" lang="ja-JP" altLang="en-US" dirty="0" smtClean="0"/>
              <a:t>　１９９３年３３歳の時、退職して北海道に来る際に身の回りの整理で書類等を焼却処分していた時、数年前に買った短歌の書かれた小冊子も燃やしていましたが、表紙をめくり</a:t>
            </a:r>
            <a:endParaRPr kumimoji="1" lang="en-US" altLang="ja-JP" dirty="0" smtClean="0"/>
          </a:p>
          <a:p>
            <a:r>
              <a:rPr kumimoji="1" lang="ja-JP" altLang="en-US" dirty="0" smtClean="0"/>
              <a:t>一枚の人物の写真が名前さえ知らずに記憶に残りました。</a:t>
            </a:r>
            <a:endParaRPr kumimoji="1" lang="en-US" altLang="ja-JP" dirty="0" smtClean="0"/>
          </a:p>
          <a:p>
            <a:r>
              <a:rPr kumimoji="1" lang="ja-JP" altLang="en-US" dirty="0" smtClean="0"/>
              <a:t>　北海道に来て数年。私が婿に入った家のご神前でその記憶に残った写真の人に出会ったのです。</a:t>
            </a:r>
            <a:endParaRPr kumimoji="1" lang="en-US" altLang="ja-JP" dirty="0" smtClean="0"/>
          </a:p>
          <a:p>
            <a:r>
              <a:rPr kumimoji="1" lang="ja-JP" altLang="en-US" dirty="0" smtClean="0"/>
              <a:t>　名前も、顔さえも認識の無かった人。</a:t>
            </a:r>
            <a:endParaRPr kumimoji="1" lang="en-US" altLang="ja-JP" dirty="0" smtClean="0"/>
          </a:p>
          <a:p>
            <a:endParaRPr kumimoji="1" lang="en-US" altLang="ja-JP" dirty="0" smtClean="0"/>
          </a:p>
          <a:p>
            <a:endParaRPr kumimoji="1" lang="en-US" altLang="ja-JP" dirty="0" smtClean="0"/>
          </a:p>
          <a:p>
            <a:r>
              <a:rPr kumimoji="1" lang="ja-JP" altLang="en-US" dirty="0" smtClean="0"/>
              <a:t>最後に</a:t>
            </a:r>
            <a:endParaRPr kumimoji="1" lang="en-US" altLang="ja-JP" dirty="0" smtClean="0"/>
          </a:p>
          <a:p>
            <a:r>
              <a:rPr kumimoji="1" lang="en-US" altLang="ja-JP" dirty="0" smtClean="0"/>
              <a:t>〽</a:t>
            </a:r>
            <a:r>
              <a:rPr kumimoji="1" lang="ja-JP" altLang="en-US" dirty="0" smtClean="0"/>
              <a:t>　</a:t>
            </a:r>
            <a:r>
              <a:rPr kumimoji="1" lang="ja-JP" altLang="en-US" dirty="0" err="1" smtClean="0"/>
              <a:t>遠く遠く</a:t>
            </a:r>
            <a:r>
              <a:rPr kumimoji="1" lang="ja-JP" altLang="en-US" dirty="0" smtClean="0"/>
              <a:t>離れた街で　　元気に暮らせているんだ　　大事なのは「変わってくこと」　　「変わらずにいること」</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22</a:t>
            </a:fld>
            <a:endParaRPr kumimoji="1" lang="ja-JP" altLang="en-US"/>
          </a:p>
        </p:txBody>
      </p:sp>
    </p:spTree>
    <p:extLst>
      <p:ext uri="{BB962C8B-B14F-4D97-AF65-F5344CB8AC3E}">
        <p14:creationId xmlns:p14="http://schemas.microsoft.com/office/powerpoint/2010/main" val="301738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自然農法に係って私が行った主なもの</a:t>
            </a:r>
            <a:endParaRPr kumimoji="1" lang="en-US" altLang="ja-JP" dirty="0" smtClean="0"/>
          </a:p>
          <a:p>
            <a:r>
              <a:rPr kumimoji="1" lang="ja-JP" altLang="en-US" dirty="0" smtClean="0"/>
              <a:t>作業上の改善</a:t>
            </a:r>
            <a:endParaRPr kumimoji="1" lang="en-US" altLang="ja-JP" dirty="0" smtClean="0"/>
          </a:p>
          <a:p>
            <a:r>
              <a:rPr kumimoji="1" lang="ja-JP" altLang="en-US" dirty="0" smtClean="0"/>
              <a:t>社会に対する働きかけ</a:t>
            </a:r>
            <a:endParaRPr kumimoji="1" lang="en-US" altLang="ja-JP" dirty="0" smtClean="0"/>
          </a:p>
          <a:p>
            <a:r>
              <a:rPr kumimoji="1" lang="ja-JP" altLang="en-US" dirty="0" smtClean="0"/>
              <a:t>など</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3</a:t>
            </a:fld>
            <a:endParaRPr kumimoji="1" lang="ja-JP" altLang="en-US"/>
          </a:p>
        </p:txBody>
      </p:sp>
    </p:spTree>
    <p:extLst>
      <p:ext uri="{BB962C8B-B14F-4D97-AF65-F5344CB8AC3E}">
        <p14:creationId xmlns:p14="http://schemas.microsoft.com/office/powerpoint/2010/main" val="394799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自然農法の畑では、作業上一種類の芋を作付けしていましたが</a:t>
            </a:r>
            <a:endParaRPr kumimoji="1" lang="en-US" altLang="ja-JP" dirty="0" smtClean="0"/>
          </a:p>
          <a:p>
            <a:r>
              <a:rPr kumimoji="1" lang="ja-JP" altLang="en-US" dirty="0" smtClean="0"/>
              <a:t>２００８年に５種類の種芋セットを購入し増殖栽培を始めました。</a:t>
            </a:r>
            <a:endParaRPr kumimoji="1" lang="en-US" altLang="ja-JP" dirty="0" smtClean="0"/>
          </a:p>
          <a:p>
            <a:r>
              <a:rPr kumimoji="1" lang="ja-JP" altLang="en-US" dirty="0" smtClean="0"/>
              <a:t>現在もこの５種類の芋を生産し、</a:t>
            </a:r>
            <a:endParaRPr kumimoji="1" lang="en-US" altLang="ja-JP" dirty="0" smtClean="0"/>
          </a:p>
          <a:p>
            <a:r>
              <a:rPr kumimoji="1" lang="ja-JP" altLang="en-US" dirty="0" smtClean="0"/>
              <a:t>ノーザンルビー　と　シャドークィーン　は２００８年からずーっとこの地で育っています。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4</a:t>
            </a:fld>
            <a:endParaRPr kumimoji="1" lang="ja-JP" altLang="en-US"/>
          </a:p>
        </p:txBody>
      </p:sp>
    </p:spTree>
    <p:extLst>
      <p:ext uri="{BB962C8B-B14F-4D97-AF65-F5344CB8AC3E}">
        <p14:creationId xmlns:p14="http://schemas.microsoft.com/office/powerpoint/2010/main" val="99012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２００８年に各１ｋｇの５種類の種芋セットを購入して育て増やし始めたジャガイモ。</a:t>
            </a:r>
            <a:endParaRPr kumimoji="1" lang="en-US" altLang="ja-JP" dirty="0" smtClean="0"/>
          </a:p>
          <a:p>
            <a:r>
              <a:rPr kumimoji="1" lang="ja-JP" altLang="en-US" dirty="0" smtClean="0"/>
              <a:t>ノーザンルビー　と　シャドークィーン　は、完全にその当時の芋だけから増殖しています。</a:t>
            </a:r>
            <a:endParaRPr kumimoji="1" lang="en-US" altLang="ja-JP" dirty="0" smtClean="0"/>
          </a:p>
          <a:p>
            <a:r>
              <a:rPr kumimoji="1" lang="ja-JP" altLang="en-US" dirty="0" smtClean="0"/>
              <a:t>親芋は上記ですが、今では名前を、</a:t>
            </a:r>
            <a:endParaRPr kumimoji="1" lang="en-US" altLang="ja-JP" dirty="0" smtClean="0"/>
          </a:p>
          <a:p>
            <a:r>
              <a:rPr kumimoji="1" lang="ja-JP" altLang="en-US" dirty="0" smtClean="0"/>
              <a:t>オホーツクルビー（クリオネ）　　オホーツクブルー（エトロフ）　</a:t>
            </a:r>
            <a:endParaRPr kumimoji="1" lang="en-US" altLang="ja-JP" dirty="0" smtClean="0"/>
          </a:p>
          <a:p>
            <a:r>
              <a:rPr kumimoji="1" lang="ja-JP" altLang="en-US" dirty="0" smtClean="0"/>
              <a:t>などと変えてしまっても良いような気がしています。</a:t>
            </a:r>
          </a:p>
          <a:p>
            <a:endParaRPr kumimoji="1" lang="en-US" altLang="ja-JP" dirty="0" smtClean="0"/>
          </a:p>
          <a:p>
            <a:r>
              <a:rPr kumimoji="1" lang="ja-JP" altLang="en-US" dirty="0" smtClean="0"/>
              <a:t>同じ畑で育つ芋の多様性。５種類の芋。</a:t>
            </a:r>
            <a:endParaRPr kumimoji="1" lang="en-US" altLang="ja-JP" dirty="0" smtClean="0"/>
          </a:p>
          <a:p>
            <a:r>
              <a:rPr kumimoji="1" lang="ja-JP" altLang="en-US" dirty="0" smtClean="0"/>
              <a:t>旱魃の影響を受けた２０２１年には、芋の多様性をまざまざと</a:t>
            </a:r>
            <a:r>
              <a:rPr kumimoji="1" lang="ja-JP" altLang="en-US" dirty="0" smtClean="0"/>
              <a:t>見せつけられました</a:t>
            </a:r>
            <a:r>
              <a:rPr kumimoji="1" lang="ja-JP" altLang="en-US" dirty="0" smtClean="0"/>
              <a:t>。</a:t>
            </a:r>
            <a:endParaRPr kumimoji="1" lang="en-US" altLang="ja-JP" dirty="0" smtClean="0"/>
          </a:p>
          <a:p>
            <a:r>
              <a:rPr kumimoji="1" lang="ja-JP" altLang="en-US" dirty="0" smtClean="0"/>
              <a:t>旱魃の影響で全種類の芋が不作になるのでなく、今まで取れなかった芋の収量が増え、</a:t>
            </a:r>
            <a:endParaRPr kumimoji="1" lang="en-US" altLang="ja-JP" dirty="0" smtClean="0"/>
          </a:p>
          <a:p>
            <a:r>
              <a:rPr kumimoji="1" lang="ja-JP" altLang="en-US" dirty="0" smtClean="0"/>
              <a:t>取れていた芋が取れなかった状況でした。</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5</a:t>
            </a:fld>
            <a:endParaRPr kumimoji="1" lang="ja-JP" altLang="en-US"/>
          </a:p>
        </p:txBody>
      </p:sp>
    </p:spTree>
    <p:extLst>
      <p:ext uri="{BB962C8B-B14F-4D97-AF65-F5344CB8AC3E}">
        <p14:creationId xmlns:p14="http://schemas.microsoft.com/office/powerpoint/2010/main" val="2377004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有機質資材は化学肥料と違い</a:t>
            </a:r>
            <a:endParaRPr kumimoji="1" lang="en-US" altLang="ja-JP" dirty="0" smtClean="0"/>
          </a:p>
          <a:p>
            <a:r>
              <a:rPr kumimoji="1" lang="ja-JP" altLang="en-US" dirty="0" smtClean="0"/>
              <a:t>分解して作物が使用できるようになるまでに時間が掛かる</a:t>
            </a:r>
            <a:endParaRPr kumimoji="1" lang="en-US" altLang="ja-JP" dirty="0" smtClean="0"/>
          </a:p>
          <a:p>
            <a:r>
              <a:rPr kumimoji="1" lang="ja-JP" altLang="en-US" dirty="0" smtClean="0"/>
              <a:t>また、根雪直前に散布しておくと土壌改良に効果がある事を訊き</a:t>
            </a:r>
            <a:endParaRPr kumimoji="1" lang="en-US" altLang="ja-JP" dirty="0" smtClean="0"/>
          </a:p>
          <a:p>
            <a:r>
              <a:rPr kumimoji="1" lang="ja-JP" altLang="en-US" dirty="0" smtClean="0"/>
              <a:t>試し始めました。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6</a:t>
            </a:fld>
            <a:endParaRPr kumimoji="1" lang="ja-JP" altLang="en-US"/>
          </a:p>
        </p:txBody>
      </p:sp>
    </p:spTree>
    <p:extLst>
      <p:ext uri="{BB962C8B-B14F-4D97-AF65-F5344CB8AC3E}">
        <p14:creationId xmlns:p14="http://schemas.microsoft.com/office/powerpoint/2010/main" val="308388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当初、米糠は根雪前に雪の上に苦労して散布していました。</a:t>
            </a:r>
            <a:endParaRPr kumimoji="1" lang="en-US" altLang="ja-JP" dirty="0" smtClean="0"/>
          </a:p>
          <a:p>
            <a:r>
              <a:rPr kumimoji="1" lang="ja-JP" altLang="en-US" dirty="0" smtClean="0"/>
              <a:t>確かに雪融け時には、カビが繁殖しています。</a:t>
            </a:r>
            <a:endParaRPr kumimoji="1" lang="en-US" altLang="ja-JP" dirty="0" smtClean="0"/>
          </a:p>
          <a:p>
            <a:endParaRPr kumimoji="1" lang="en-US" altLang="ja-JP" dirty="0" smtClean="0"/>
          </a:p>
          <a:p>
            <a:r>
              <a:rPr kumimoji="1" lang="ja-JP" altLang="en-US" dirty="0" smtClean="0"/>
              <a:t>でも今では、晩秋に土の上に散布して基本的にはロータリーを浅く掛けています。</a:t>
            </a:r>
            <a:endParaRPr kumimoji="1" lang="en-US" altLang="ja-JP" dirty="0" smtClean="0"/>
          </a:p>
          <a:p>
            <a:r>
              <a:rPr kumimoji="1" lang="ja-JP" altLang="en-US" dirty="0" smtClean="0"/>
              <a:t>翌春、カビの繁殖を見る事はできませんが、「きっと土の中では微生物が繁殖しているはず」</a:t>
            </a:r>
            <a:endParaRPr kumimoji="1" lang="en-US" altLang="ja-JP" dirty="0" smtClean="0"/>
          </a:p>
          <a:p>
            <a:r>
              <a:rPr kumimoji="1" lang="ja-JP" altLang="en-US" dirty="0" smtClean="0"/>
              <a:t>と、自分に言い聞かせています。</a:t>
            </a:r>
            <a:endParaRPr kumimoji="1" lang="en-US" altLang="ja-JP" dirty="0" smtClean="0"/>
          </a:p>
          <a:p>
            <a:endParaRPr kumimoji="1" lang="en-US" altLang="ja-JP" dirty="0" smtClean="0"/>
          </a:p>
          <a:p>
            <a:r>
              <a:rPr kumimoji="1" lang="ja-JP" altLang="en-US" dirty="0" smtClean="0"/>
              <a:t>醗酵鶏糞ペレットは</a:t>
            </a:r>
            <a:endParaRPr kumimoji="1" lang="en-US" altLang="ja-JP" dirty="0" smtClean="0"/>
          </a:p>
          <a:p>
            <a:r>
              <a:rPr kumimoji="1" lang="ja-JP" altLang="en-US" dirty="0" smtClean="0"/>
              <a:t>融雪剤替わりに散布して使用時期をずらすようにしています。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7</a:t>
            </a:fld>
            <a:endParaRPr kumimoji="1" lang="ja-JP" altLang="en-US"/>
          </a:p>
        </p:txBody>
      </p:sp>
    </p:spTree>
    <p:extLst>
      <p:ext uri="{BB962C8B-B14F-4D97-AF65-F5344CB8AC3E}">
        <p14:creationId xmlns:p14="http://schemas.microsoft.com/office/powerpoint/2010/main" val="3307378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自治会の施設を管理していた時に知り合った「修養団」</a:t>
            </a:r>
            <a:endParaRPr kumimoji="1" lang="en-US" altLang="ja-JP" dirty="0" smtClean="0"/>
          </a:p>
          <a:p>
            <a:endParaRPr kumimoji="1" lang="en-US" altLang="ja-JP" dirty="0" smtClean="0"/>
          </a:p>
          <a:p>
            <a:r>
              <a:rPr kumimoji="1" lang="ja-JP" altLang="en-US" dirty="0" smtClean="0"/>
              <a:t>この時から社会的な活動も行う様になりました。</a:t>
            </a:r>
            <a:endParaRPr kumimoji="1" lang="en-US" altLang="ja-JP" dirty="0" smtClean="0"/>
          </a:p>
          <a:p>
            <a:r>
              <a:rPr kumimoji="1" lang="ja-JP" altLang="en-US" dirty="0" smtClean="0"/>
              <a:t>子供達が土や作物や農村風景に触れて感じる事で</a:t>
            </a:r>
            <a:endParaRPr kumimoji="1" lang="en-US" altLang="ja-JP" dirty="0" smtClean="0"/>
          </a:p>
          <a:p>
            <a:r>
              <a:rPr kumimoji="1" lang="ja-JP" altLang="en-US" dirty="0" smtClean="0"/>
              <a:t>大切な事のひとつでも心に留めて貰いたい。</a:t>
            </a:r>
            <a:endParaRPr kumimoji="1" lang="ja-JP" altLang="en-US"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8</a:t>
            </a:fld>
            <a:endParaRPr kumimoji="1" lang="ja-JP" altLang="en-US"/>
          </a:p>
        </p:txBody>
      </p:sp>
    </p:spTree>
    <p:extLst>
      <p:ext uri="{BB962C8B-B14F-4D97-AF65-F5344CB8AC3E}">
        <p14:creationId xmlns:p14="http://schemas.microsoft.com/office/powerpoint/2010/main" val="10535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ネオニコチノイド系</a:t>
            </a:r>
            <a:r>
              <a:rPr kumimoji="1" lang="en-US" altLang="ja-JP" dirty="0" smtClean="0"/>
              <a:t>-1】</a:t>
            </a:r>
          </a:p>
          <a:p>
            <a:r>
              <a:rPr kumimoji="1" lang="ja-JP" altLang="en-US" dirty="0" smtClean="0"/>
              <a:t>昨年の秋、赤とんぼを見ましたか。　芋の収穫作業が本格化する頃には、赤とんぼが流れる様に飛んで行く姿を見た覚えがありますが</a:t>
            </a:r>
            <a:endParaRPr kumimoji="1" lang="en-US" altLang="ja-JP" dirty="0" smtClean="0"/>
          </a:p>
          <a:p>
            <a:r>
              <a:rPr kumimoji="1" lang="ja-JP" altLang="en-US" dirty="0" smtClean="0"/>
              <a:t>最近は、赤とんぼがいるくらいにしか見かけなくなりました。</a:t>
            </a:r>
            <a:endParaRPr kumimoji="1" lang="en-US" altLang="ja-JP" dirty="0" smtClean="0"/>
          </a:p>
          <a:p>
            <a:endParaRPr kumimoji="1" lang="en-US" altLang="ja-JP" dirty="0" smtClean="0"/>
          </a:p>
          <a:p>
            <a:r>
              <a:rPr kumimoji="1" lang="ja-JP" altLang="en-US" dirty="0" smtClean="0"/>
              <a:t>うちには、毎年和歌山県から蜂屋さんが</a:t>
            </a:r>
            <a:r>
              <a:rPr kumimoji="1" lang="ja-JP" altLang="en-US" dirty="0" smtClean="0"/>
              <a:t>６月上旬</a:t>
            </a:r>
            <a:r>
              <a:rPr kumimoji="1" lang="ja-JP" altLang="en-US" dirty="0" smtClean="0"/>
              <a:t>頃にやってきて３カ月程、林の中に蜂箱を設置します。</a:t>
            </a:r>
            <a:endParaRPr kumimoji="1" lang="en-US" altLang="ja-JP" dirty="0" smtClean="0"/>
          </a:p>
          <a:p>
            <a:r>
              <a:rPr kumimoji="1" lang="ja-JP" altLang="en-US" dirty="0" smtClean="0"/>
              <a:t>丁度、蜂蜜を搾る作業中に出会い写真を撮らせていただきました。</a:t>
            </a:r>
            <a:endParaRPr kumimoji="1" lang="en-US" altLang="ja-JP" dirty="0" smtClean="0"/>
          </a:p>
          <a:p>
            <a:endParaRPr kumimoji="1" lang="en-US" altLang="ja-JP" dirty="0" smtClean="0"/>
          </a:p>
          <a:p>
            <a:r>
              <a:rPr kumimoji="1" lang="ja-JP" altLang="en-US" b="1" dirty="0" smtClean="0"/>
              <a:t>ミツバチの減少、大量死、失踪なども最近問題になっています。</a:t>
            </a:r>
            <a:endParaRPr kumimoji="1" lang="en-US" altLang="ja-JP" b="1" dirty="0" smtClean="0"/>
          </a:p>
          <a:p>
            <a:r>
              <a:rPr kumimoji="1" lang="ja-JP" altLang="en-US" b="1" dirty="0" smtClean="0"/>
              <a:t>くだものや農作物の多くは、ミツバチなどの昆虫に花粉を運んでもらうことでいのちを受け継いでいるわけです。</a:t>
            </a:r>
            <a:endParaRPr kumimoji="1" lang="ja-JP" altLang="en-US" b="1" dirty="0"/>
          </a:p>
        </p:txBody>
      </p:sp>
      <p:sp>
        <p:nvSpPr>
          <p:cNvPr id="4" name="スライド番号プレースホルダー 3"/>
          <p:cNvSpPr>
            <a:spLocks noGrp="1"/>
          </p:cNvSpPr>
          <p:nvPr>
            <p:ph type="sldNum" sz="quarter" idx="10"/>
          </p:nvPr>
        </p:nvSpPr>
        <p:spPr/>
        <p:txBody>
          <a:bodyPr/>
          <a:lstStyle/>
          <a:p>
            <a:fld id="{1BB43B46-BDB2-4DD9-BCA4-5DD7AA079737}" type="slidenum">
              <a:rPr kumimoji="1" lang="ja-JP" altLang="en-US" smtClean="0"/>
              <a:t>9</a:t>
            </a:fld>
            <a:endParaRPr kumimoji="1" lang="ja-JP" altLang="en-US"/>
          </a:p>
        </p:txBody>
      </p:sp>
    </p:spTree>
    <p:extLst>
      <p:ext uri="{BB962C8B-B14F-4D97-AF65-F5344CB8AC3E}">
        <p14:creationId xmlns:p14="http://schemas.microsoft.com/office/powerpoint/2010/main" val="4181565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274518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1869161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2595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272031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367183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415859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164638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31059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196298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125249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BA9B05-8066-4E3B-BCEA-9CCF21BF2F65}" type="datetimeFigureOut">
              <a:rPr kumimoji="1" lang="ja-JP" altLang="en-US" smtClean="0"/>
              <a:t>2022/7/18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271777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A9B05-8066-4E3B-BCEA-9CCF21BF2F65}" type="datetimeFigureOut">
              <a:rPr kumimoji="1" lang="ja-JP" altLang="en-US" smtClean="0"/>
              <a:t>2022/7/18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B930C-8AC1-478B-965A-1C2794F38192}" type="slidenum">
              <a:rPr kumimoji="1" lang="ja-JP" altLang="en-US" smtClean="0"/>
              <a:t>‹#›</a:t>
            </a:fld>
            <a:endParaRPr kumimoji="1" lang="ja-JP" altLang="en-US"/>
          </a:p>
        </p:txBody>
      </p:sp>
    </p:spTree>
    <p:extLst>
      <p:ext uri="{BB962C8B-B14F-4D97-AF65-F5344CB8AC3E}">
        <p14:creationId xmlns:p14="http://schemas.microsoft.com/office/powerpoint/2010/main" val="215026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5.jpeg"/><Relationship Id="rId5" Type="http://schemas.openxmlformats.org/officeDocument/2006/relationships/diagramQuickStyle" Target="../diagrams/quickStyle1.xml"/><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19047" y="373669"/>
            <a:ext cx="5355211" cy="613669"/>
          </a:xfrm>
        </p:spPr>
        <p:txBody>
          <a:bodyPr>
            <a:normAutofit fontScale="90000"/>
          </a:bodyPr>
          <a:lstStyle/>
          <a:p>
            <a:pPr algn="ctr"/>
            <a:r>
              <a:rPr kumimoji="1" lang="ja-JP" altLang="en-US" dirty="0" smtClean="0"/>
              <a:t>自然農法のあゆみ</a:t>
            </a:r>
            <a:endParaRPr kumimoji="1" lang="ja-JP" altLang="en-US" dirty="0"/>
          </a:p>
        </p:txBody>
      </p:sp>
      <p:graphicFrame>
        <p:nvGraphicFramePr>
          <p:cNvPr id="4" name="図表 3"/>
          <p:cNvGraphicFramePr/>
          <p:nvPr>
            <p:extLst>
              <p:ext uri="{D42A27DB-BD31-4B8C-83A1-F6EECF244321}">
                <p14:modId xmlns:p14="http://schemas.microsoft.com/office/powerpoint/2010/main" val="4063788398"/>
              </p:ext>
            </p:extLst>
          </p:nvPr>
        </p:nvGraphicFramePr>
        <p:xfrm>
          <a:off x="2095943" y="987338"/>
          <a:ext cx="7887130" cy="3537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9467843" y="5994960"/>
            <a:ext cx="2251782" cy="646331"/>
          </a:xfrm>
          <a:prstGeom prst="rect">
            <a:avLst/>
          </a:prstGeom>
          <a:noFill/>
        </p:spPr>
        <p:txBody>
          <a:bodyPr wrap="square" rtlCol="0">
            <a:spAutoFit/>
          </a:bodyPr>
          <a:lstStyle/>
          <a:p>
            <a:pPr algn="ctr"/>
            <a:r>
              <a:rPr kumimoji="1" lang="ja-JP" altLang="en-US" dirty="0" smtClean="0"/>
              <a:t>２０２２年　７月</a:t>
            </a:r>
            <a:r>
              <a:rPr lang="ja-JP" altLang="en-US" dirty="0" smtClean="0"/>
              <a:t>１</a:t>
            </a:r>
            <a:r>
              <a:rPr lang="ja-JP" altLang="en-US" dirty="0"/>
              <a:t>９</a:t>
            </a:r>
            <a:r>
              <a:rPr kumimoji="1" lang="ja-JP" altLang="en-US" dirty="0" smtClean="0"/>
              <a:t>日</a:t>
            </a:r>
            <a:endParaRPr kumimoji="1" lang="en-US" altLang="ja-JP" dirty="0" smtClean="0"/>
          </a:p>
          <a:p>
            <a:pPr algn="r"/>
            <a:r>
              <a:rPr kumimoji="1" lang="ja-JP" altLang="en-US" dirty="0" smtClean="0"/>
              <a:t>ｵﾎｰﾂｸ髙橋農場</a:t>
            </a:r>
            <a:endParaRPr kumimoji="1" lang="ja-JP" altLang="en-US" dirty="0"/>
          </a:p>
        </p:txBody>
      </p:sp>
      <p:pic>
        <p:nvPicPr>
          <p:cNvPr id="6" name="コンテンツ プレースホルダー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005" y="680504"/>
            <a:ext cx="1596371" cy="1607802"/>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549" y="2447693"/>
            <a:ext cx="1596371" cy="1623298"/>
          </a:xfrm>
          <a:prstGeom prst="rect">
            <a:avLst/>
          </a:prstGeom>
        </p:spPr>
      </p:pic>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178" y="4230377"/>
            <a:ext cx="1593783" cy="1605195"/>
          </a:xfrm>
          <a:prstGeom prst="rect">
            <a:avLst/>
          </a:prstGeom>
        </p:spPr>
      </p:pic>
      <p:pic>
        <p:nvPicPr>
          <p:cNvPr id="10" name="図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1641" y="680504"/>
            <a:ext cx="1607984" cy="1623298"/>
          </a:xfrm>
          <a:prstGeom prst="rect">
            <a:avLst/>
          </a:prstGeom>
        </p:spPr>
      </p:pic>
      <p:pic>
        <p:nvPicPr>
          <p:cNvPr id="11" name="図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6876" y="4230378"/>
            <a:ext cx="1612749" cy="1605195"/>
          </a:xfrm>
          <a:prstGeom prst="rect">
            <a:avLst/>
          </a:prstGeom>
        </p:spPr>
      </p:pic>
      <p:pic>
        <p:nvPicPr>
          <p:cNvPr id="3" name="図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6876" y="2453762"/>
            <a:ext cx="1612749" cy="1617229"/>
          </a:xfrm>
          <a:prstGeom prst="rect">
            <a:avLst/>
          </a:prstGeom>
        </p:spPr>
      </p:pic>
      <p:sp>
        <p:nvSpPr>
          <p:cNvPr id="12" name="テキスト ボックス 11"/>
          <p:cNvSpPr txBox="1"/>
          <p:nvPr/>
        </p:nvSpPr>
        <p:spPr>
          <a:xfrm>
            <a:off x="3029165" y="4217366"/>
            <a:ext cx="5934974" cy="2246769"/>
          </a:xfrm>
          <a:prstGeom prst="rect">
            <a:avLst/>
          </a:prstGeom>
          <a:noFill/>
        </p:spPr>
        <p:txBody>
          <a:bodyPr wrap="square" rtlCol="0">
            <a:spAutoFit/>
          </a:bodyPr>
          <a:lstStyle/>
          <a:p>
            <a:r>
              <a:rPr kumimoji="1" lang="ja-JP" altLang="en-US" sz="2000" dirty="0" smtClean="0"/>
              <a:t>４０年近く義父母が続けた住宅脇の自然農法の畑。</a:t>
            </a:r>
            <a:endParaRPr kumimoji="1" lang="en-US" altLang="ja-JP" sz="2000" dirty="0" smtClean="0"/>
          </a:p>
          <a:p>
            <a:r>
              <a:rPr lang="ja-JP" altLang="en-US" sz="2000" dirty="0"/>
              <a:t>管理</a:t>
            </a:r>
            <a:r>
              <a:rPr lang="ja-JP" altLang="en-US" sz="2000" dirty="0" smtClean="0"/>
              <a:t>の都合上</a:t>
            </a:r>
            <a:r>
              <a:rPr lang="ja-JP" altLang="en-US" sz="2000" dirty="0"/>
              <a:t>、</a:t>
            </a:r>
            <a:r>
              <a:rPr lang="ja-JP" altLang="en-US" sz="2000" dirty="0" smtClean="0"/>
              <a:t>畑を移転して新たに始めました。</a:t>
            </a:r>
            <a:endParaRPr lang="en-US" altLang="ja-JP" sz="2000" dirty="0" smtClean="0"/>
          </a:p>
          <a:p>
            <a:endParaRPr lang="en-US" altLang="ja-JP" sz="2000" dirty="0"/>
          </a:p>
          <a:p>
            <a:pPr algn="ctr"/>
            <a:r>
              <a:rPr lang="ja-JP" altLang="en-US" sz="2000" b="1" dirty="0" smtClean="0"/>
              <a:t>２０００年　自然農法開始</a:t>
            </a:r>
            <a:endParaRPr lang="en-US" altLang="ja-JP" sz="2000" b="1" dirty="0" smtClean="0"/>
          </a:p>
          <a:p>
            <a:pPr algn="ctr"/>
            <a:r>
              <a:rPr lang="ja-JP" altLang="en-US" sz="2000" b="1" dirty="0" smtClean="0"/>
              <a:t>２００６年　有機ＪＡＳ取得</a:t>
            </a:r>
            <a:endParaRPr lang="en-US" altLang="ja-JP" sz="2000" b="1" dirty="0" smtClean="0"/>
          </a:p>
          <a:p>
            <a:pPr algn="ctr"/>
            <a:r>
              <a:rPr lang="ja-JP" altLang="en-US" sz="2000" b="1" dirty="0" smtClean="0"/>
              <a:t>２００８年　私が管理作業</a:t>
            </a:r>
            <a:endParaRPr lang="en-US" altLang="ja-JP" sz="2000" b="1" dirty="0" smtClean="0"/>
          </a:p>
          <a:p>
            <a:pPr algn="ctr"/>
            <a:r>
              <a:rPr lang="ja-JP" altLang="en-US" sz="2000" b="1" dirty="0" smtClean="0"/>
              <a:t>２０２２年　網走川流域応援証受証</a:t>
            </a:r>
            <a:endParaRPr lang="en-US" altLang="ja-JP" sz="2000" b="1" dirty="0" smtClean="0"/>
          </a:p>
        </p:txBody>
      </p:sp>
    </p:spTree>
    <p:extLst>
      <p:ext uri="{BB962C8B-B14F-4D97-AF65-F5344CB8AC3E}">
        <p14:creationId xmlns:p14="http://schemas.microsoft.com/office/powerpoint/2010/main" val="1889580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87925" y="379562"/>
            <a:ext cx="7349705" cy="707886"/>
          </a:xfrm>
          <a:prstGeom prst="rect">
            <a:avLst/>
          </a:prstGeom>
          <a:noFill/>
        </p:spPr>
        <p:txBody>
          <a:bodyPr wrap="square" rtlCol="0">
            <a:spAutoFit/>
          </a:bodyPr>
          <a:lstStyle/>
          <a:p>
            <a:r>
              <a:rPr kumimoji="1" lang="ja-JP" altLang="en-US" sz="4000" dirty="0" smtClean="0"/>
              <a:t>農薬？　⇒　子どもの発達障害？</a:t>
            </a:r>
            <a:endParaRPr kumimoji="1" lang="ja-JP" altLang="en-US" sz="4000" dirty="0"/>
          </a:p>
        </p:txBody>
      </p:sp>
      <p:sp>
        <p:nvSpPr>
          <p:cNvPr id="3" name="テキスト ボックス 2"/>
          <p:cNvSpPr txBox="1"/>
          <p:nvPr/>
        </p:nvSpPr>
        <p:spPr>
          <a:xfrm>
            <a:off x="431321" y="1639019"/>
            <a:ext cx="11524890" cy="1261884"/>
          </a:xfrm>
          <a:prstGeom prst="rect">
            <a:avLst/>
          </a:prstGeom>
          <a:noFill/>
        </p:spPr>
        <p:txBody>
          <a:bodyPr wrap="square" rtlCol="0">
            <a:spAutoFit/>
          </a:bodyPr>
          <a:lstStyle/>
          <a:p>
            <a:r>
              <a:rPr kumimoji="1" lang="ja-JP" altLang="en-US" sz="2400" b="1" dirty="0" smtClean="0"/>
              <a:t>２０１２年　３歳児（２２３人）の尿検査</a:t>
            </a:r>
            <a:r>
              <a:rPr kumimoji="1" lang="ja-JP" altLang="en-US" sz="2400" dirty="0" smtClean="0"/>
              <a:t>　⇒　</a:t>
            </a:r>
            <a:r>
              <a:rPr kumimoji="1" lang="ja-JP" altLang="en-US" sz="3200" dirty="0" smtClean="0"/>
              <a:t>有機リン系</a:t>
            </a:r>
            <a:r>
              <a:rPr kumimoji="1" lang="ja-JP" altLang="en-US" sz="2400" b="1" dirty="0" smtClean="0"/>
              <a:t>農薬の代謝物１００％　　検出</a:t>
            </a:r>
            <a:endParaRPr kumimoji="1" lang="en-US" altLang="ja-JP" sz="2400" b="1" dirty="0" smtClean="0"/>
          </a:p>
          <a:p>
            <a:endParaRPr lang="en-US" altLang="ja-JP" sz="1200" dirty="0"/>
          </a:p>
          <a:p>
            <a:r>
              <a:rPr kumimoji="1" lang="ja-JP" altLang="en-US" sz="2400" dirty="0" smtClean="0"/>
              <a:t>　　　　　　　　　　　　　　　　　　　　　　　  ⇒　</a:t>
            </a:r>
            <a:r>
              <a:rPr kumimoji="1" lang="ja-JP" altLang="en-US" sz="3200" b="1" dirty="0" smtClean="0"/>
              <a:t>ネオニコチノイド系</a:t>
            </a:r>
            <a:r>
              <a:rPr kumimoji="1" lang="ja-JP" altLang="en-US" sz="2400" b="1" dirty="0" smtClean="0"/>
              <a:t>代謝物７９．８％検出</a:t>
            </a:r>
            <a:endParaRPr kumimoji="1" lang="ja-JP" altLang="en-US" sz="2400" b="1" dirty="0"/>
          </a:p>
        </p:txBody>
      </p:sp>
      <p:sp>
        <p:nvSpPr>
          <p:cNvPr id="4" name="テキスト ボックス 3"/>
          <p:cNvSpPr txBox="1"/>
          <p:nvPr/>
        </p:nvSpPr>
        <p:spPr>
          <a:xfrm>
            <a:off x="1345721" y="3190864"/>
            <a:ext cx="6970143" cy="523220"/>
          </a:xfrm>
          <a:prstGeom prst="rect">
            <a:avLst/>
          </a:prstGeom>
          <a:noFill/>
        </p:spPr>
        <p:txBody>
          <a:bodyPr wrap="square" rtlCol="0">
            <a:spAutoFit/>
          </a:bodyPr>
          <a:lstStyle/>
          <a:p>
            <a:r>
              <a:rPr kumimoji="1" lang="ja-JP" altLang="en-US" sz="2800" b="1" dirty="0" smtClean="0"/>
              <a:t>浸透性・残留性が強く、作物全体に染み渡る</a:t>
            </a:r>
            <a:endParaRPr kumimoji="1" lang="ja-JP" altLang="en-US" sz="2800" b="1" dirty="0"/>
          </a:p>
        </p:txBody>
      </p:sp>
      <p:sp>
        <p:nvSpPr>
          <p:cNvPr id="5" name="テキスト ボックス 4"/>
          <p:cNvSpPr txBox="1"/>
          <p:nvPr/>
        </p:nvSpPr>
        <p:spPr>
          <a:xfrm>
            <a:off x="431321" y="3883275"/>
            <a:ext cx="3709359" cy="2677656"/>
          </a:xfrm>
          <a:prstGeom prst="rect">
            <a:avLst/>
          </a:prstGeom>
          <a:noFill/>
          <a:ln>
            <a:solidFill>
              <a:schemeClr val="tx1"/>
            </a:solidFill>
          </a:ln>
        </p:spPr>
        <p:txBody>
          <a:bodyPr wrap="square" rtlCol="0">
            <a:spAutoFit/>
          </a:bodyPr>
          <a:lstStyle/>
          <a:p>
            <a:r>
              <a:rPr kumimoji="1" lang="ja-JP" altLang="en-US" sz="2400" b="1" dirty="0" smtClean="0"/>
              <a:t>ネオニコチノイド系農薬の一部</a:t>
            </a:r>
            <a:r>
              <a:rPr lang="ja-JP" altLang="en-US" sz="2400" b="1" dirty="0" smtClean="0"/>
              <a:t>を使用禁止措置</a:t>
            </a:r>
            <a:endParaRPr kumimoji="1" lang="en-US" altLang="ja-JP" sz="2400" b="1" dirty="0" smtClean="0"/>
          </a:p>
          <a:p>
            <a:r>
              <a:rPr lang="ja-JP" altLang="en-US" sz="2400" b="1" dirty="0" smtClean="0"/>
              <a:t>　　　　　　　↓↓</a:t>
            </a:r>
            <a:endParaRPr lang="en-US" altLang="ja-JP" sz="2400" b="1" dirty="0"/>
          </a:p>
          <a:p>
            <a:r>
              <a:rPr kumimoji="1" lang="ja-JP" altLang="en-US" sz="2400" b="1" dirty="0" smtClean="0"/>
              <a:t>２０１４年　オランダ　・韓国</a:t>
            </a:r>
            <a:endParaRPr kumimoji="1" lang="en-US" altLang="ja-JP" sz="2400" b="1" dirty="0" smtClean="0"/>
          </a:p>
          <a:p>
            <a:r>
              <a:rPr lang="ja-JP" altLang="en-US" sz="2400" b="1" dirty="0" smtClean="0"/>
              <a:t>２０１５年　ブラジル</a:t>
            </a:r>
            <a:endParaRPr lang="en-US" altLang="ja-JP" sz="2400" b="1" dirty="0" smtClean="0"/>
          </a:p>
          <a:p>
            <a:r>
              <a:rPr kumimoji="1" lang="ja-JP" altLang="en-US" sz="2400" b="1" dirty="0" smtClean="0"/>
              <a:t>２０１６年　フランス　・台湾</a:t>
            </a:r>
            <a:endParaRPr kumimoji="1" lang="en-US" altLang="ja-JP" sz="2400" b="1" dirty="0" smtClean="0"/>
          </a:p>
          <a:p>
            <a:r>
              <a:rPr lang="ja-JP" altLang="en-US" sz="2400" b="1" dirty="0" smtClean="0"/>
              <a:t>２０１８年　ＥＵ</a:t>
            </a:r>
            <a:endParaRPr kumimoji="1" lang="ja-JP" altLang="en-US" sz="2400" b="1" dirty="0"/>
          </a:p>
        </p:txBody>
      </p:sp>
      <p:sp>
        <p:nvSpPr>
          <p:cNvPr id="6" name="テキスト ボックス 5"/>
          <p:cNvSpPr txBox="1"/>
          <p:nvPr/>
        </p:nvSpPr>
        <p:spPr>
          <a:xfrm>
            <a:off x="4684142" y="3883275"/>
            <a:ext cx="6745857" cy="2677656"/>
          </a:xfrm>
          <a:prstGeom prst="rect">
            <a:avLst/>
          </a:prstGeom>
          <a:noFill/>
          <a:ln w="19050">
            <a:solidFill>
              <a:schemeClr val="tx1"/>
            </a:solidFill>
          </a:ln>
        </p:spPr>
        <p:txBody>
          <a:bodyPr wrap="square" rtlCol="0">
            <a:spAutoFit/>
          </a:bodyPr>
          <a:lstStyle/>
          <a:p>
            <a:r>
              <a:rPr kumimoji="1" lang="ja-JP" altLang="en-US" sz="2400" b="1" dirty="0" smtClean="0"/>
              <a:t>日本は、ネオニコ系農薬の</a:t>
            </a:r>
            <a:r>
              <a:rPr kumimoji="1" lang="ja-JP" altLang="en-US" sz="2800" b="1" dirty="0" smtClean="0"/>
              <a:t>残留基準値を緩和</a:t>
            </a:r>
            <a:endParaRPr kumimoji="1" lang="en-US" altLang="ja-JP" sz="2800" b="1" dirty="0" smtClean="0"/>
          </a:p>
          <a:p>
            <a:r>
              <a:rPr kumimoji="1" lang="ja-JP" altLang="en-US" sz="2800" b="1" dirty="0" smtClean="0"/>
              <a:t>　　　　　　　　　　　　　　　　　　↓↓↓</a:t>
            </a:r>
            <a:endParaRPr kumimoji="1" lang="en-US" altLang="ja-JP" sz="2800" b="1" dirty="0" smtClean="0"/>
          </a:p>
          <a:p>
            <a:r>
              <a:rPr kumimoji="1" lang="ja-JP" altLang="en-US" sz="2800" dirty="0" smtClean="0"/>
              <a:t>イチゴ　アセタミプリド　３ｐｐｍ　ＥＵの６０倍</a:t>
            </a:r>
            <a:endParaRPr kumimoji="1" lang="en-US" altLang="ja-JP" sz="2800" dirty="0" smtClean="0"/>
          </a:p>
          <a:p>
            <a:r>
              <a:rPr kumimoji="1" lang="ja-JP" altLang="en-US" sz="2800" dirty="0" smtClean="0"/>
              <a:t>ブドウ　　　　　　　　　　  ５ｐｐｍ　ＥＵの１０倍</a:t>
            </a:r>
            <a:endParaRPr kumimoji="1" lang="en-US" altLang="ja-JP" sz="2800" dirty="0" smtClean="0"/>
          </a:p>
          <a:p>
            <a:r>
              <a:rPr lang="ja-JP" altLang="en-US" sz="2800" dirty="0" smtClean="0"/>
              <a:t>トマト　　　　　　　　　　　２ｐｐｍ　ＥＵの４倍</a:t>
            </a:r>
            <a:endParaRPr lang="en-US" altLang="ja-JP" sz="2800" dirty="0"/>
          </a:p>
          <a:p>
            <a:r>
              <a:rPr kumimoji="1" lang="ja-JP" altLang="en-US" sz="2800" dirty="0" smtClean="0"/>
              <a:t>お茶　　　　　　　　　　３０ｐｐｍ　ＥＵの６００倍</a:t>
            </a:r>
            <a:endParaRPr kumimoji="1" lang="en-US" altLang="ja-JP" sz="2800" dirty="0" smtClean="0"/>
          </a:p>
        </p:txBody>
      </p:sp>
      <p:sp>
        <p:nvSpPr>
          <p:cNvPr id="7" name="角丸四角形 6"/>
          <p:cNvSpPr/>
          <p:nvPr/>
        </p:nvSpPr>
        <p:spPr>
          <a:xfrm>
            <a:off x="4554747" y="3883275"/>
            <a:ext cx="7004649" cy="2626636"/>
          </a:xfrm>
          <a:prstGeom prst="roundRect">
            <a:avLst/>
          </a:prstGeom>
          <a:noFill/>
          <a:ln w="1905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31321" y="3883275"/>
            <a:ext cx="3709359" cy="2677656"/>
          </a:xfrm>
          <a:prstGeom prst="rect">
            <a:avLst/>
          </a:prstGeom>
          <a:solidFill>
            <a:schemeClr val="accent1">
              <a:alpha val="0"/>
            </a:schemeClr>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31321" y="3883275"/>
            <a:ext cx="3709359" cy="267765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3762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846716" y="200713"/>
            <a:ext cx="6469811" cy="6469811"/>
          </a:xfrm>
        </p:spPr>
      </p:pic>
    </p:spTree>
    <p:extLst>
      <p:ext uri="{BB962C8B-B14F-4D97-AF65-F5344CB8AC3E}">
        <p14:creationId xmlns:p14="http://schemas.microsoft.com/office/powerpoint/2010/main" val="356628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931" y="1137427"/>
            <a:ext cx="5335194" cy="5384141"/>
          </a:xfrm>
          <a:prstGeom prst="rect">
            <a:avLst/>
          </a:prstGeom>
        </p:spPr>
      </p:pic>
      <p:sp>
        <p:nvSpPr>
          <p:cNvPr id="3" name="テキスト ボックス 2"/>
          <p:cNvSpPr txBox="1"/>
          <p:nvPr/>
        </p:nvSpPr>
        <p:spPr>
          <a:xfrm>
            <a:off x="5037029" y="414068"/>
            <a:ext cx="2192997" cy="369332"/>
          </a:xfrm>
          <a:prstGeom prst="rect">
            <a:avLst/>
          </a:prstGeom>
          <a:noFill/>
        </p:spPr>
        <p:txBody>
          <a:bodyPr wrap="square" rtlCol="0">
            <a:spAutoFit/>
          </a:bodyPr>
          <a:lstStyle/>
          <a:p>
            <a:r>
              <a:rPr kumimoji="1" lang="ja-JP" altLang="en-US" dirty="0" smtClean="0"/>
              <a:t>エン麦の越冬栽培</a:t>
            </a:r>
            <a:endParaRPr kumimoji="1" lang="ja-JP" altLang="en-US" dirty="0"/>
          </a:p>
        </p:txBody>
      </p:sp>
    </p:spTree>
    <p:extLst>
      <p:ext uri="{BB962C8B-B14F-4D97-AF65-F5344CB8AC3E}">
        <p14:creationId xmlns:p14="http://schemas.microsoft.com/office/powerpoint/2010/main" val="277392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世界人口１.jpg"/>
          <p:cNvPicPr>
            <a:picLocks noChangeAspect="1"/>
          </p:cNvPicPr>
          <p:nvPr/>
        </p:nvPicPr>
        <p:blipFill>
          <a:blip r:embed="rId3" cstate="print"/>
          <a:stretch>
            <a:fillRect/>
          </a:stretch>
        </p:blipFill>
        <p:spPr>
          <a:xfrm>
            <a:off x="202198" y="1056309"/>
            <a:ext cx="10083023" cy="5484076"/>
          </a:xfrm>
          <a:prstGeom prst="rect">
            <a:avLst/>
          </a:prstGeom>
        </p:spPr>
      </p:pic>
      <p:sp>
        <p:nvSpPr>
          <p:cNvPr id="3" name="テキスト ボックス 2"/>
          <p:cNvSpPr txBox="1"/>
          <p:nvPr/>
        </p:nvSpPr>
        <p:spPr>
          <a:xfrm flipH="1">
            <a:off x="10529488" y="4932609"/>
            <a:ext cx="1662512" cy="646331"/>
          </a:xfrm>
          <a:prstGeom prst="rect">
            <a:avLst/>
          </a:prstGeom>
          <a:noFill/>
        </p:spPr>
        <p:txBody>
          <a:bodyPr wrap="square" rtlCol="0">
            <a:spAutoFit/>
          </a:bodyPr>
          <a:lstStyle/>
          <a:p>
            <a:r>
              <a:rPr kumimoji="1" lang="ja-JP" altLang="en-US" b="1" dirty="0" smtClean="0"/>
              <a:t>１３％飢餓人口</a:t>
            </a:r>
            <a:endParaRPr kumimoji="1" lang="en-US" altLang="ja-JP" b="1" dirty="0" smtClean="0"/>
          </a:p>
          <a:p>
            <a:r>
              <a:rPr lang="ja-JP" altLang="en-US" b="1" dirty="0" smtClean="0"/>
              <a:t>９億２５００万人</a:t>
            </a:r>
            <a:endParaRPr kumimoji="1" lang="ja-JP" altLang="en-US" b="1" dirty="0"/>
          </a:p>
        </p:txBody>
      </p:sp>
      <p:sp>
        <p:nvSpPr>
          <p:cNvPr id="5" name="テキスト ボックス 4"/>
          <p:cNvSpPr txBox="1"/>
          <p:nvPr/>
        </p:nvSpPr>
        <p:spPr>
          <a:xfrm>
            <a:off x="10529488" y="4286278"/>
            <a:ext cx="1662508" cy="646331"/>
          </a:xfrm>
          <a:prstGeom prst="rect">
            <a:avLst/>
          </a:prstGeom>
          <a:noFill/>
        </p:spPr>
        <p:txBody>
          <a:bodyPr wrap="square" rtlCol="0">
            <a:spAutoFit/>
          </a:bodyPr>
          <a:lstStyle/>
          <a:p>
            <a:r>
              <a:rPr kumimoji="1" lang="ja-JP" altLang="en-US" b="1" dirty="0" smtClean="0"/>
              <a:t>２５％最貧困層</a:t>
            </a:r>
            <a:endParaRPr kumimoji="1" lang="en-US" altLang="ja-JP" b="1" dirty="0" smtClean="0"/>
          </a:p>
          <a:p>
            <a:r>
              <a:rPr lang="en-US" altLang="ja-JP" b="1" dirty="0"/>
              <a:t>1</a:t>
            </a:r>
            <a:r>
              <a:rPr lang="ja-JP" altLang="en-US" b="1" dirty="0" smtClean="0"/>
              <a:t>日</a:t>
            </a:r>
            <a:r>
              <a:rPr lang="en-US" altLang="ja-JP" b="1" dirty="0" smtClean="0"/>
              <a:t>\128</a:t>
            </a:r>
            <a:r>
              <a:rPr lang="ja-JP" altLang="en-US" b="1" dirty="0"/>
              <a:t>　</a:t>
            </a:r>
            <a:r>
              <a:rPr lang="ja-JP" altLang="en-US" b="1" dirty="0" smtClean="0"/>
              <a:t>以下</a:t>
            </a:r>
            <a:endParaRPr kumimoji="1" lang="ja-JP" altLang="en-US" b="1" dirty="0"/>
          </a:p>
        </p:txBody>
      </p:sp>
      <p:sp>
        <p:nvSpPr>
          <p:cNvPr id="6" name="右矢印 5"/>
          <p:cNvSpPr/>
          <p:nvPr/>
        </p:nvSpPr>
        <p:spPr>
          <a:xfrm rot="10800000">
            <a:off x="10015557" y="5045888"/>
            <a:ext cx="391797" cy="154546"/>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rot="10800000">
            <a:off x="10007846" y="4443211"/>
            <a:ext cx="391797" cy="166232"/>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rot="10800000">
            <a:off x="10015557" y="1970467"/>
            <a:ext cx="391797" cy="154546"/>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399642" y="1863074"/>
            <a:ext cx="1693619" cy="369332"/>
          </a:xfrm>
          <a:prstGeom prst="rect">
            <a:avLst/>
          </a:prstGeom>
          <a:noFill/>
        </p:spPr>
        <p:txBody>
          <a:bodyPr wrap="square" rtlCol="0">
            <a:spAutoFit/>
          </a:bodyPr>
          <a:lstStyle/>
          <a:p>
            <a:r>
              <a:rPr kumimoji="1" lang="ja-JP" altLang="en-US" b="1" dirty="0" smtClean="0"/>
              <a:t>７％　最富裕層</a:t>
            </a:r>
            <a:endParaRPr kumimoji="1" lang="ja-JP" altLang="en-US" b="1" dirty="0"/>
          </a:p>
        </p:txBody>
      </p:sp>
      <p:sp>
        <p:nvSpPr>
          <p:cNvPr id="10" name="テキスト ボックス 9"/>
          <p:cNvSpPr txBox="1"/>
          <p:nvPr/>
        </p:nvSpPr>
        <p:spPr>
          <a:xfrm>
            <a:off x="4584879" y="323398"/>
            <a:ext cx="7405352" cy="461665"/>
          </a:xfrm>
          <a:prstGeom prst="rect">
            <a:avLst/>
          </a:prstGeom>
          <a:noFill/>
        </p:spPr>
        <p:txBody>
          <a:bodyPr wrap="square" rtlCol="0">
            <a:spAutoFit/>
          </a:bodyPr>
          <a:lstStyle/>
          <a:p>
            <a:r>
              <a:rPr kumimoji="1" lang="ja-JP" altLang="en-US" sz="2400" b="1" dirty="0" smtClean="0"/>
              <a:t>飢餓による死亡者数　　１分間に１７人（年間</a:t>
            </a:r>
            <a:r>
              <a:rPr lang="ja-JP" altLang="en-US" sz="2400" b="1" dirty="0"/>
              <a:t>９</a:t>
            </a:r>
            <a:r>
              <a:rPr kumimoji="1" lang="ja-JP" altLang="en-US" sz="2400" b="1" dirty="0" smtClean="0"/>
              <a:t>００万人）</a:t>
            </a:r>
            <a:endParaRPr kumimoji="1" lang="ja-JP" altLang="en-US" sz="2400" b="1" dirty="0"/>
          </a:p>
        </p:txBody>
      </p:sp>
      <p:sp>
        <p:nvSpPr>
          <p:cNvPr id="12" name="右矢印 11"/>
          <p:cNvSpPr/>
          <p:nvPr/>
        </p:nvSpPr>
        <p:spPr>
          <a:xfrm rot="10800000">
            <a:off x="10007845" y="3308389"/>
            <a:ext cx="391797" cy="166232"/>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0407354" y="3129566"/>
            <a:ext cx="1466967" cy="646331"/>
          </a:xfrm>
          <a:prstGeom prst="rect">
            <a:avLst/>
          </a:prstGeom>
          <a:noFill/>
        </p:spPr>
        <p:txBody>
          <a:bodyPr wrap="square" rtlCol="0">
            <a:spAutoFit/>
          </a:bodyPr>
          <a:lstStyle/>
          <a:p>
            <a:r>
              <a:rPr kumimoji="1" lang="ja-JP" altLang="en-US" b="1" dirty="0" smtClean="0"/>
              <a:t>６０％貧困層</a:t>
            </a:r>
            <a:endParaRPr kumimoji="1" lang="en-US" altLang="ja-JP" b="1" dirty="0" smtClean="0"/>
          </a:p>
          <a:p>
            <a:r>
              <a:rPr lang="ja-JP" altLang="en-US" b="1" dirty="0" smtClean="0"/>
              <a:t>　　　４６億人</a:t>
            </a:r>
            <a:endParaRPr kumimoji="1" lang="ja-JP" altLang="en-US" b="1" dirty="0"/>
          </a:p>
        </p:txBody>
      </p:sp>
      <p:sp>
        <p:nvSpPr>
          <p:cNvPr id="14" name="正方形/長方形 13"/>
          <p:cNvSpPr/>
          <p:nvPr/>
        </p:nvSpPr>
        <p:spPr>
          <a:xfrm>
            <a:off x="6928834" y="1700011"/>
            <a:ext cx="1979192" cy="4250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928833" y="1703957"/>
            <a:ext cx="2163651" cy="461665"/>
          </a:xfrm>
          <a:prstGeom prst="rect">
            <a:avLst/>
          </a:prstGeom>
          <a:noFill/>
        </p:spPr>
        <p:txBody>
          <a:bodyPr wrap="square" rtlCol="0">
            <a:spAutoFit/>
          </a:bodyPr>
          <a:lstStyle/>
          <a:p>
            <a:r>
              <a:rPr kumimoji="1" lang="en-US" altLang="ja-JP" sz="2400" b="1" dirty="0" smtClean="0"/>
              <a:t>2050</a:t>
            </a:r>
            <a:r>
              <a:rPr kumimoji="1" lang="ja-JP" altLang="en-US" sz="2400" b="1" dirty="0" smtClean="0"/>
              <a:t>年</a:t>
            </a:r>
            <a:r>
              <a:rPr kumimoji="1" lang="en-US" altLang="ja-JP" sz="2400" b="1" dirty="0" smtClean="0"/>
              <a:t>98</a:t>
            </a:r>
            <a:r>
              <a:rPr kumimoji="1" lang="ja-JP" altLang="en-US" sz="2400" b="1" dirty="0" smtClean="0"/>
              <a:t>億人</a:t>
            </a:r>
            <a:endParaRPr kumimoji="1" lang="ja-JP" altLang="en-US" sz="2400" b="1" dirty="0"/>
          </a:p>
        </p:txBody>
      </p:sp>
      <p:sp>
        <p:nvSpPr>
          <p:cNvPr id="16" name="正方形/長方形 15"/>
          <p:cNvSpPr/>
          <p:nvPr/>
        </p:nvSpPr>
        <p:spPr>
          <a:xfrm>
            <a:off x="6928833" y="2165622"/>
            <a:ext cx="1979193" cy="42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28833" y="2166867"/>
            <a:ext cx="2163651" cy="461665"/>
          </a:xfrm>
          <a:prstGeom prst="rect">
            <a:avLst/>
          </a:prstGeom>
          <a:noFill/>
        </p:spPr>
        <p:txBody>
          <a:bodyPr wrap="square" rtlCol="0">
            <a:spAutoFit/>
          </a:bodyPr>
          <a:lstStyle/>
          <a:p>
            <a:r>
              <a:rPr kumimoji="1" lang="en-US" altLang="ja-JP" sz="2400" b="1" dirty="0" smtClean="0"/>
              <a:t>2019</a:t>
            </a:r>
            <a:r>
              <a:rPr kumimoji="1" lang="ja-JP" altLang="en-US" sz="2400" b="1" dirty="0" smtClean="0"/>
              <a:t>年</a:t>
            </a:r>
            <a:r>
              <a:rPr kumimoji="1" lang="en-US" altLang="ja-JP" sz="2400" b="1" dirty="0" smtClean="0"/>
              <a:t>78</a:t>
            </a:r>
            <a:r>
              <a:rPr kumimoji="1" lang="ja-JP" altLang="en-US" sz="2400" b="1" dirty="0" smtClean="0"/>
              <a:t>億人</a:t>
            </a:r>
            <a:endParaRPr kumimoji="1" lang="ja-JP" altLang="en-US" sz="2400" b="1" dirty="0"/>
          </a:p>
        </p:txBody>
      </p:sp>
      <p:sp>
        <p:nvSpPr>
          <p:cNvPr id="17" name="正方形/長方形 16"/>
          <p:cNvSpPr/>
          <p:nvPr/>
        </p:nvSpPr>
        <p:spPr>
          <a:xfrm>
            <a:off x="202198" y="6375042"/>
            <a:ext cx="9482715" cy="28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と</a:t>
            </a:r>
            <a:endParaRPr kumimoji="1" lang="ja-JP" altLang="en-US" dirty="0"/>
          </a:p>
        </p:txBody>
      </p:sp>
      <p:sp>
        <p:nvSpPr>
          <p:cNvPr id="18" name="テキスト ボックス 17"/>
          <p:cNvSpPr txBox="1"/>
          <p:nvPr/>
        </p:nvSpPr>
        <p:spPr>
          <a:xfrm>
            <a:off x="2588654" y="6230049"/>
            <a:ext cx="5576552" cy="369332"/>
          </a:xfrm>
          <a:prstGeom prst="rect">
            <a:avLst/>
          </a:prstGeom>
          <a:noFill/>
        </p:spPr>
        <p:txBody>
          <a:bodyPr wrap="square" rtlCol="0">
            <a:spAutoFit/>
          </a:bodyPr>
          <a:lstStyle/>
          <a:p>
            <a:r>
              <a:rPr kumimoji="1" lang="ja-JP" altLang="en-US" dirty="0" smtClean="0"/>
              <a:t>（図表は、国連人口基金東京事務所ホームページより）</a:t>
            </a:r>
            <a:endParaRPr kumimoji="1" lang="ja-JP" altLang="en-US" dirty="0"/>
          </a:p>
        </p:txBody>
      </p:sp>
    </p:spTree>
    <p:extLst>
      <p:ext uri="{BB962C8B-B14F-4D97-AF65-F5344CB8AC3E}">
        <p14:creationId xmlns:p14="http://schemas.microsoft.com/office/powerpoint/2010/main" val="1446383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808067"/>
          </a:xfrm>
        </p:spPr>
        <p:txBody>
          <a:bodyPr/>
          <a:lstStyle/>
          <a:p>
            <a:pPr algn="ctr"/>
            <a:r>
              <a:rPr kumimoji="1" lang="ja-JP" altLang="en-US" dirty="0" smtClean="0"/>
              <a:t>日本の自然農法・有機農業</a:t>
            </a:r>
            <a:endParaRPr kumimoji="1" lang="ja-JP" altLang="en-US" dirty="0"/>
          </a:p>
        </p:txBody>
      </p:sp>
      <p:sp>
        <p:nvSpPr>
          <p:cNvPr id="3" name="テキスト プレースホルダー 2"/>
          <p:cNvSpPr>
            <a:spLocks noGrp="1"/>
          </p:cNvSpPr>
          <p:nvPr>
            <p:ph type="body" idx="1"/>
          </p:nvPr>
        </p:nvSpPr>
        <p:spPr>
          <a:xfrm>
            <a:off x="389881" y="1507384"/>
            <a:ext cx="5607694" cy="823912"/>
          </a:xfrm>
        </p:spPr>
        <p:txBody>
          <a:bodyPr>
            <a:normAutofit/>
          </a:bodyPr>
          <a:lstStyle/>
          <a:p>
            <a:pPr algn="ctr"/>
            <a:r>
              <a:rPr kumimoji="1" lang="ja-JP" altLang="en-US" sz="2800" dirty="0" smtClean="0"/>
              <a:t>世界の中の日本</a:t>
            </a:r>
            <a:endParaRPr kumimoji="1" lang="ja-JP" altLang="en-US" sz="2800" dirty="0"/>
          </a:p>
        </p:txBody>
      </p:sp>
      <p:pic>
        <p:nvPicPr>
          <p:cNvPr id="7" name="コンテンツ プレースホルダー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5879" y="2665489"/>
            <a:ext cx="4630977" cy="4011355"/>
          </a:xfrm>
        </p:spPr>
      </p:pic>
      <p:sp>
        <p:nvSpPr>
          <p:cNvPr id="5" name="テキスト プレースホルダー 4"/>
          <p:cNvSpPr>
            <a:spLocks noGrp="1"/>
          </p:cNvSpPr>
          <p:nvPr>
            <p:ph type="body" sz="quarter" idx="3"/>
          </p:nvPr>
        </p:nvSpPr>
        <p:spPr>
          <a:xfrm>
            <a:off x="6288937" y="1507384"/>
            <a:ext cx="5244860" cy="823912"/>
          </a:xfrm>
        </p:spPr>
        <p:txBody>
          <a:bodyPr>
            <a:normAutofit/>
          </a:bodyPr>
          <a:lstStyle/>
          <a:p>
            <a:pPr algn="ctr"/>
            <a:r>
              <a:rPr kumimoji="1" lang="ja-JP" altLang="en-US" sz="2800" dirty="0" smtClean="0"/>
              <a:t>日本の中の自然農法</a:t>
            </a:r>
            <a:endParaRPr kumimoji="1" lang="ja-JP" altLang="en-US" sz="2800" dirty="0"/>
          </a:p>
        </p:txBody>
      </p:sp>
      <p:pic>
        <p:nvPicPr>
          <p:cNvPr id="8" name="コンテンツ プレースホルダー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89881" y="2665488"/>
            <a:ext cx="5782319" cy="3180720"/>
          </a:xfrm>
        </p:spPr>
      </p:pic>
    </p:spTree>
    <p:extLst>
      <p:ext uri="{BB962C8B-B14F-4D97-AF65-F5344CB8AC3E}">
        <p14:creationId xmlns:p14="http://schemas.microsoft.com/office/powerpoint/2010/main" val="1690741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975" y="188763"/>
            <a:ext cx="8274050" cy="5721350"/>
          </a:xfrm>
          <a:prstGeom prst="rect">
            <a:avLst/>
          </a:prstGeom>
        </p:spPr>
      </p:pic>
      <p:sp>
        <p:nvSpPr>
          <p:cNvPr id="3" name="テキスト ボックス 2"/>
          <p:cNvSpPr txBox="1"/>
          <p:nvPr/>
        </p:nvSpPr>
        <p:spPr>
          <a:xfrm>
            <a:off x="1912188" y="5910113"/>
            <a:ext cx="8367623" cy="400110"/>
          </a:xfrm>
          <a:prstGeom prst="rect">
            <a:avLst/>
          </a:prstGeom>
          <a:noFill/>
        </p:spPr>
        <p:txBody>
          <a:bodyPr wrap="square" rtlCol="0">
            <a:spAutoFit/>
          </a:bodyPr>
          <a:lstStyle/>
          <a:p>
            <a:r>
              <a:rPr kumimoji="1" lang="ja-JP" altLang="en-US" sz="2000" b="1" dirty="0" smtClean="0"/>
              <a:t>耕地面積に占める有機農業の取組面積の割合を２５％（１００万㏊）に拡大</a:t>
            </a:r>
            <a:endParaRPr kumimoji="1" lang="ja-JP" altLang="en-US" sz="2000" b="1" dirty="0"/>
          </a:p>
        </p:txBody>
      </p:sp>
    </p:spTree>
    <p:extLst>
      <p:ext uri="{BB962C8B-B14F-4D97-AF65-F5344CB8AC3E}">
        <p14:creationId xmlns:p14="http://schemas.microsoft.com/office/powerpoint/2010/main" val="1068334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1228" y="365125"/>
            <a:ext cx="9789543" cy="1325563"/>
          </a:xfrm>
        </p:spPr>
        <p:txBody>
          <a:bodyPr/>
          <a:lstStyle/>
          <a:p>
            <a:r>
              <a:rPr lang="ja-JP" altLang="en-US" dirty="0"/>
              <a:t>農業・自然農法　と　社会的責任　</a:t>
            </a:r>
            <a:r>
              <a:rPr lang="ja-JP" altLang="en-US" sz="3200" dirty="0"/>
              <a:t>（ＳＤＧｓ）</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6700" y="1986756"/>
            <a:ext cx="4038600" cy="4029075"/>
          </a:xfrm>
          <a:prstGeom prst="rect">
            <a:avLst/>
          </a:prstGeom>
          <a:solidFill>
            <a:srgbClr val="FFFF00">
              <a:alpha val="20000"/>
            </a:srgbClr>
          </a:solidFill>
        </p:spPr>
      </p:pic>
      <p:sp>
        <p:nvSpPr>
          <p:cNvPr id="5" name="テキスト ボックス 4"/>
          <p:cNvSpPr txBox="1"/>
          <p:nvPr/>
        </p:nvSpPr>
        <p:spPr>
          <a:xfrm>
            <a:off x="1035171" y="2023942"/>
            <a:ext cx="2035834" cy="584775"/>
          </a:xfrm>
          <a:prstGeom prst="rect">
            <a:avLst/>
          </a:prstGeom>
          <a:noFill/>
        </p:spPr>
        <p:txBody>
          <a:bodyPr wrap="square" rtlCol="0">
            <a:spAutoFit/>
          </a:bodyPr>
          <a:lstStyle/>
          <a:p>
            <a:r>
              <a:rPr kumimoji="1" lang="ja-JP" altLang="en-US" sz="3200" dirty="0" smtClean="0"/>
              <a:t>つくる責任</a:t>
            </a:r>
            <a:endParaRPr kumimoji="1" lang="ja-JP" altLang="en-US" sz="3200" dirty="0"/>
          </a:p>
        </p:txBody>
      </p:sp>
      <p:sp>
        <p:nvSpPr>
          <p:cNvPr id="6" name="テキスト ボックス 5"/>
          <p:cNvSpPr txBox="1"/>
          <p:nvPr/>
        </p:nvSpPr>
        <p:spPr>
          <a:xfrm>
            <a:off x="8747185" y="1986756"/>
            <a:ext cx="2380890" cy="646331"/>
          </a:xfrm>
          <a:prstGeom prst="rect">
            <a:avLst/>
          </a:prstGeom>
          <a:noFill/>
        </p:spPr>
        <p:txBody>
          <a:bodyPr wrap="square" rtlCol="0">
            <a:spAutoFit/>
          </a:bodyPr>
          <a:lstStyle/>
          <a:p>
            <a:r>
              <a:rPr kumimoji="1" lang="ja-JP" altLang="en-US" sz="3600" dirty="0" smtClean="0"/>
              <a:t>つかう責任</a:t>
            </a:r>
            <a:endParaRPr kumimoji="1" lang="ja-JP" altLang="en-US" sz="3600" dirty="0"/>
          </a:p>
        </p:txBody>
      </p:sp>
      <p:sp>
        <p:nvSpPr>
          <p:cNvPr id="8" name="テキスト ボックス 7"/>
          <p:cNvSpPr txBox="1"/>
          <p:nvPr/>
        </p:nvSpPr>
        <p:spPr>
          <a:xfrm>
            <a:off x="534478" y="2633087"/>
            <a:ext cx="3381555" cy="369332"/>
          </a:xfrm>
          <a:prstGeom prst="rect">
            <a:avLst/>
          </a:prstGeom>
          <a:noFill/>
        </p:spPr>
        <p:txBody>
          <a:bodyPr wrap="square" rtlCol="0">
            <a:spAutoFit/>
          </a:bodyPr>
          <a:lstStyle/>
          <a:p>
            <a:r>
              <a:rPr kumimoji="1" lang="ja-JP" altLang="en-US" dirty="0" smtClean="0"/>
              <a:t>・</a:t>
            </a:r>
            <a:endParaRPr kumimoji="1" lang="ja-JP" altLang="en-US" dirty="0"/>
          </a:p>
        </p:txBody>
      </p:sp>
      <p:sp>
        <p:nvSpPr>
          <p:cNvPr id="9" name="テキスト ボックス 8"/>
          <p:cNvSpPr txBox="1"/>
          <p:nvPr/>
        </p:nvSpPr>
        <p:spPr>
          <a:xfrm>
            <a:off x="8436634" y="2633087"/>
            <a:ext cx="3329796" cy="369332"/>
          </a:xfrm>
          <a:prstGeom prst="rect">
            <a:avLst/>
          </a:prstGeom>
          <a:noFill/>
        </p:spPr>
        <p:txBody>
          <a:bodyPr wrap="square" rtlCol="0">
            <a:spAutoFit/>
          </a:bodyPr>
          <a:lstStyle/>
          <a:p>
            <a:r>
              <a:rPr kumimoji="1" lang="ja-JP" altLang="en-US" dirty="0" smtClean="0"/>
              <a:t>・</a:t>
            </a:r>
            <a:endParaRPr kumimoji="1" lang="ja-JP" altLang="en-US" dirty="0"/>
          </a:p>
        </p:txBody>
      </p:sp>
      <p:sp>
        <p:nvSpPr>
          <p:cNvPr id="10" name="角丸四角形 9"/>
          <p:cNvSpPr/>
          <p:nvPr/>
        </p:nvSpPr>
        <p:spPr>
          <a:xfrm>
            <a:off x="1035171" y="2023942"/>
            <a:ext cx="2035834" cy="584775"/>
          </a:xfrm>
          <a:prstGeom prst="roundRect">
            <a:avLst/>
          </a:prstGeom>
          <a:solidFill>
            <a:srgbClr val="FC34EE">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8747185" y="2023076"/>
            <a:ext cx="2380890" cy="584775"/>
          </a:xfrm>
          <a:prstGeom prst="roundRect">
            <a:avLst/>
          </a:prstGeom>
          <a:solidFill>
            <a:srgbClr val="00B050">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41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13849" y="244357"/>
            <a:ext cx="3364302" cy="859826"/>
          </a:xfrm>
        </p:spPr>
        <p:txBody>
          <a:bodyPr/>
          <a:lstStyle/>
          <a:p>
            <a:r>
              <a:rPr kumimoji="1" lang="ja-JP" altLang="en-US" dirty="0" smtClean="0"/>
              <a:t>エシカル消費</a:t>
            </a:r>
            <a:endParaRPr kumimoji="1" lang="ja-JP" altLang="en-US" dirty="0"/>
          </a:p>
        </p:txBody>
      </p:sp>
      <p:sp>
        <p:nvSpPr>
          <p:cNvPr id="5" name="テキスト ボックス 4"/>
          <p:cNvSpPr txBox="1"/>
          <p:nvPr/>
        </p:nvSpPr>
        <p:spPr>
          <a:xfrm>
            <a:off x="1276710" y="1347544"/>
            <a:ext cx="3312544" cy="584775"/>
          </a:xfrm>
          <a:prstGeom prst="rect">
            <a:avLst/>
          </a:prstGeom>
          <a:noFill/>
        </p:spPr>
        <p:txBody>
          <a:bodyPr wrap="square" rtlCol="0">
            <a:spAutoFit/>
          </a:bodyPr>
          <a:lstStyle/>
          <a:p>
            <a:r>
              <a:rPr kumimoji="1" lang="ja-JP" altLang="en-US" sz="3200" dirty="0" smtClean="0"/>
              <a:t>世界の緊急課題</a:t>
            </a:r>
            <a:endParaRPr kumimoji="1" lang="ja-JP" altLang="en-US" sz="3200" dirty="0"/>
          </a:p>
        </p:txBody>
      </p:sp>
      <p:sp>
        <p:nvSpPr>
          <p:cNvPr id="6" name="テキスト ボックス 5"/>
          <p:cNvSpPr txBox="1"/>
          <p:nvPr/>
        </p:nvSpPr>
        <p:spPr>
          <a:xfrm>
            <a:off x="2212675" y="1944244"/>
            <a:ext cx="1910751" cy="2062103"/>
          </a:xfrm>
          <a:prstGeom prst="rect">
            <a:avLst/>
          </a:prstGeom>
          <a:noFill/>
        </p:spPr>
        <p:txBody>
          <a:bodyPr wrap="square" rtlCol="0">
            <a:spAutoFit/>
          </a:bodyPr>
          <a:lstStyle/>
          <a:p>
            <a:r>
              <a:rPr kumimoji="1" lang="ja-JP" altLang="en-US" sz="3200" dirty="0" smtClean="0"/>
              <a:t>↓↓</a:t>
            </a:r>
            <a:endParaRPr kumimoji="1" lang="en-US" altLang="ja-JP" sz="3200" dirty="0" smtClean="0"/>
          </a:p>
          <a:p>
            <a:r>
              <a:rPr kumimoji="1" lang="ja-JP" altLang="en-US" sz="3200" dirty="0" smtClean="0"/>
              <a:t>貧困</a:t>
            </a:r>
            <a:endParaRPr kumimoji="1" lang="en-US" altLang="ja-JP" sz="3200" dirty="0" smtClean="0"/>
          </a:p>
          <a:p>
            <a:r>
              <a:rPr lang="ja-JP" altLang="en-US" sz="3200" dirty="0" smtClean="0"/>
              <a:t>人権</a:t>
            </a:r>
            <a:endParaRPr lang="en-US" altLang="ja-JP" sz="3200" dirty="0" smtClean="0"/>
          </a:p>
          <a:p>
            <a:r>
              <a:rPr kumimoji="1" lang="ja-JP" altLang="en-US" sz="3200" dirty="0" smtClean="0"/>
              <a:t>気候</a:t>
            </a:r>
            <a:r>
              <a:rPr kumimoji="1" lang="ja-JP" altLang="en-US" sz="3200" dirty="0"/>
              <a:t>変動</a:t>
            </a:r>
          </a:p>
        </p:txBody>
      </p:sp>
      <p:sp>
        <p:nvSpPr>
          <p:cNvPr id="7" name="テキスト ボックス 6"/>
          <p:cNvSpPr txBox="1"/>
          <p:nvPr/>
        </p:nvSpPr>
        <p:spPr>
          <a:xfrm>
            <a:off x="5310996" y="2417611"/>
            <a:ext cx="5934974" cy="1077218"/>
          </a:xfrm>
          <a:prstGeom prst="rect">
            <a:avLst/>
          </a:prstGeom>
          <a:noFill/>
        </p:spPr>
        <p:txBody>
          <a:bodyPr wrap="square" rtlCol="0">
            <a:spAutoFit/>
          </a:bodyPr>
          <a:lstStyle/>
          <a:p>
            <a:r>
              <a:rPr kumimoji="1" lang="ja-JP" altLang="en-US" sz="3200" dirty="0" smtClean="0"/>
              <a:t>人や社会、地球環境に配慮した</a:t>
            </a:r>
            <a:endParaRPr kumimoji="1" lang="en-US" altLang="ja-JP" sz="3200" dirty="0" smtClean="0"/>
          </a:p>
          <a:p>
            <a:r>
              <a:rPr lang="ja-JP" altLang="en-US" sz="3200" dirty="0"/>
              <a:t>倫理的</a:t>
            </a:r>
            <a:r>
              <a:rPr lang="ja-JP" altLang="en-US" sz="3200" dirty="0" smtClean="0"/>
              <a:t>に正しい消費</a:t>
            </a:r>
            <a:endParaRPr kumimoji="1" lang="ja-JP" altLang="en-US" sz="3200" dirty="0"/>
          </a:p>
        </p:txBody>
      </p:sp>
      <p:sp>
        <p:nvSpPr>
          <p:cNvPr id="8" name="テキスト ボックス 7"/>
          <p:cNvSpPr txBox="1"/>
          <p:nvPr/>
        </p:nvSpPr>
        <p:spPr>
          <a:xfrm>
            <a:off x="2212675" y="3980120"/>
            <a:ext cx="7766650" cy="830997"/>
          </a:xfrm>
          <a:prstGeom prst="rect">
            <a:avLst/>
          </a:prstGeom>
          <a:noFill/>
        </p:spPr>
        <p:txBody>
          <a:bodyPr wrap="square" rtlCol="0">
            <a:spAutoFit/>
          </a:bodyPr>
          <a:lstStyle/>
          <a:p>
            <a:r>
              <a:rPr kumimoji="1" lang="ja-JP" altLang="en-US" sz="4800" dirty="0" smtClean="0">
                <a:solidFill>
                  <a:srgbClr val="FF0000"/>
                </a:solidFill>
              </a:rPr>
              <a:t>エ</a:t>
            </a:r>
            <a:r>
              <a:rPr kumimoji="1" lang="ja-JP" altLang="en-US" sz="3600" dirty="0" err="1" smtClean="0"/>
              <a:t>い</a:t>
            </a:r>
            <a:r>
              <a:rPr kumimoji="1" lang="ja-JP" altLang="en-US" sz="3600" dirty="0" smtClean="0"/>
              <a:t>きょうを　</a:t>
            </a:r>
            <a:r>
              <a:rPr kumimoji="1" lang="ja-JP" altLang="en-US" sz="4800" dirty="0" smtClean="0">
                <a:solidFill>
                  <a:srgbClr val="FF0000"/>
                </a:solidFill>
              </a:rPr>
              <a:t>シ</a:t>
            </a:r>
            <a:r>
              <a:rPr kumimoji="1" lang="ja-JP" altLang="en-US" sz="3600" dirty="0" smtClean="0"/>
              <a:t>っかりと　</a:t>
            </a:r>
            <a:r>
              <a:rPr kumimoji="1" lang="ja-JP" altLang="en-US" sz="4800" dirty="0" smtClean="0">
                <a:solidFill>
                  <a:srgbClr val="FF0000"/>
                </a:solidFill>
              </a:rPr>
              <a:t>カ</a:t>
            </a:r>
            <a:r>
              <a:rPr kumimoji="1" lang="ja-JP" altLang="en-US" sz="3600" dirty="0" smtClean="0"/>
              <a:t>んがえ</a:t>
            </a:r>
            <a:r>
              <a:rPr kumimoji="1" lang="ja-JP" altLang="en-US" sz="4800" dirty="0" smtClean="0">
                <a:solidFill>
                  <a:srgbClr val="FF0000"/>
                </a:solidFill>
              </a:rPr>
              <a:t>ル</a:t>
            </a:r>
            <a:endParaRPr kumimoji="1" lang="ja-JP" altLang="en-US" sz="4800" dirty="0">
              <a:solidFill>
                <a:srgbClr val="FF0000"/>
              </a:solidFill>
            </a:endParaRPr>
          </a:p>
        </p:txBody>
      </p:sp>
      <p:sp>
        <p:nvSpPr>
          <p:cNvPr id="10" name="テキスト ボックス 9"/>
          <p:cNvSpPr txBox="1"/>
          <p:nvPr/>
        </p:nvSpPr>
        <p:spPr>
          <a:xfrm>
            <a:off x="946030" y="5057338"/>
            <a:ext cx="10299940" cy="1200329"/>
          </a:xfrm>
          <a:prstGeom prst="rect">
            <a:avLst/>
          </a:prstGeom>
          <a:noFill/>
        </p:spPr>
        <p:txBody>
          <a:bodyPr wrap="square" rtlCol="0">
            <a:spAutoFit/>
          </a:bodyPr>
          <a:lstStyle/>
          <a:p>
            <a:r>
              <a:rPr kumimoji="1" lang="ja-JP" altLang="en-US" sz="3600" dirty="0" smtClean="0"/>
              <a:t>日々の何気ない消費の視点を少し変えてみるだけで</a:t>
            </a:r>
            <a:endParaRPr kumimoji="1" lang="en-US" altLang="ja-JP" sz="3600" dirty="0" smtClean="0"/>
          </a:p>
          <a:p>
            <a:pPr algn="ctr"/>
            <a:r>
              <a:rPr lang="ja-JP" altLang="en-US" sz="3600" dirty="0" smtClean="0"/>
              <a:t>社会に変化を及ぼす事が出来る。</a:t>
            </a:r>
            <a:endParaRPr kumimoji="1" lang="ja-JP" altLang="en-US" sz="3600" dirty="0"/>
          </a:p>
        </p:txBody>
      </p:sp>
    </p:spTree>
    <p:extLst>
      <p:ext uri="{BB962C8B-B14F-4D97-AF65-F5344CB8AC3E}">
        <p14:creationId xmlns:p14="http://schemas.microsoft.com/office/powerpoint/2010/main" val="2619641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smtClean="0"/>
              <a:t>終了</a:t>
            </a:r>
            <a:endParaRPr kumimoji="1" lang="ja-JP" altLang="en-US" dirty="0"/>
          </a:p>
        </p:txBody>
      </p:sp>
      <p:sp>
        <p:nvSpPr>
          <p:cNvPr id="3" name="コンテンツ プレースホルダー 2"/>
          <p:cNvSpPr>
            <a:spLocks noGrp="1"/>
          </p:cNvSpPr>
          <p:nvPr>
            <p:ph idx="1"/>
          </p:nvPr>
        </p:nvSpPr>
        <p:spPr/>
        <p:txBody>
          <a:bodyPr/>
          <a:lstStyle/>
          <a:p>
            <a:endParaRPr kumimoji="1" lang="en-US" altLang="ja-JP" dirty="0" smtClean="0"/>
          </a:p>
          <a:p>
            <a:endParaRPr lang="en-US" altLang="ja-JP" dirty="0"/>
          </a:p>
          <a:p>
            <a:endParaRPr kumimoji="1" lang="en-US" altLang="ja-JP" dirty="0" smtClean="0"/>
          </a:p>
          <a:p>
            <a:pPr algn="ctr"/>
            <a:r>
              <a:rPr kumimoji="1" lang="ja-JP" altLang="en-US" sz="5400" dirty="0" smtClean="0"/>
              <a:t>ご観覧ありがとうございました。</a:t>
            </a:r>
            <a:endParaRPr kumimoji="1" lang="ja-JP" altLang="en-US" sz="5400" dirty="0"/>
          </a:p>
        </p:txBody>
      </p:sp>
    </p:spTree>
    <p:extLst>
      <p:ext uri="{BB962C8B-B14F-4D97-AF65-F5344CB8AC3E}">
        <p14:creationId xmlns:p14="http://schemas.microsoft.com/office/powerpoint/2010/main" val="842641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49823" y="0"/>
            <a:ext cx="7092351" cy="1293962"/>
          </a:xfrm>
        </p:spPr>
        <p:txBody>
          <a:bodyPr>
            <a:normAutofit/>
          </a:bodyPr>
          <a:lstStyle/>
          <a:p>
            <a:pPr algn="ctr"/>
            <a:r>
              <a:rPr kumimoji="1" lang="ja-JP" altLang="en-US" sz="4900" b="1" dirty="0" smtClean="0"/>
              <a:t>ＳＤＧｓ</a:t>
            </a:r>
            <a:r>
              <a:rPr kumimoji="1" lang="ja-JP" altLang="en-US" sz="3200" dirty="0" smtClean="0"/>
              <a:t>　</a:t>
            </a:r>
            <a:r>
              <a:rPr kumimoji="1" lang="ja-JP" altLang="en-US" sz="4000" b="1" dirty="0" smtClean="0"/>
              <a:t>持続可能な開発目標</a:t>
            </a:r>
            <a:r>
              <a:rPr kumimoji="1" lang="en-US" altLang="ja-JP" sz="3200" dirty="0" smtClean="0"/>
              <a:t/>
            </a:r>
            <a:br>
              <a:rPr kumimoji="1" lang="en-US" altLang="ja-JP" sz="3200" dirty="0" smtClean="0"/>
            </a:br>
            <a:r>
              <a:rPr lang="ja-JP" altLang="en-US" sz="2800" dirty="0" smtClean="0"/>
              <a:t>２０３０年までに達成すべき１７の目標</a:t>
            </a:r>
            <a:endParaRPr kumimoji="1" lang="ja-JP" altLang="en-US" sz="2800" dirty="0"/>
          </a:p>
        </p:txBody>
      </p:sp>
      <p:pic>
        <p:nvPicPr>
          <p:cNvPr id="3" name="コンテンツ プレースホルダー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8945" y="1293963"/>
            <a:ext cx="7654110" cy="4641435"/>
          </a:xfrm>
        </p:spPr>
      </p:pic>
      <p:sp>
        <p:nvSpPr>
          <p:cNvPr id="4" name="テキスト ボックス 3"/>
          <p:cNvSpPr txBox="1"/>
          <p:nvPr/>
        </p:nvSpPr>
        <p:spPr>
          <a:xfrm>
            <a:off x="606003" y="5935398"/>
            <a:ext cx="10979989" cy="769441"/>
          </a:xfrm>
          <a:prstGeom prst="rect">
            <a:avLst/>
          </a:prstGeom>
          <a:noFill/>
        </p:spPr>
        <p:txBody>
          <a:bodyPr wrap="square" rtlCol="0">
            <a:spAutoFit/>
          </a:bodyPr>
          <a:lstStyle/>
          <a:p>
            <a:pPr algn="ctr"/>
            <a:r>
              <a:rPr kumimoji="1" lang="ja-JP" altLang="en-US" sz="2000" dirty="0" smtClean="0"/>
              <a:t>２０１５年国連サミットで採択された国際社会共通の目標で、</a:t>
            </a:r>
            <a:endParaRPr kumimoji="1" lang="en-US" altLang="ja-JP" sz="2000" dirty="0" smtClean="0"/>
          </a:p>
          <a:p>
            <a:pPr algn="ctr"/>
            <a:r>
              <a:rPr kumimoji="1" lang="ja-JP" altLang="en-US" sz="2000" dirty="0" smtClean="0"/>
              <a:t>　</a:t>
            </a:r>
            <a:r>
              <a:rPr kumimoji="1" lang="ja-JP" altLang="en-US" sz="2400" b="1" dirty="0" smtClean="0"/>
              <a:t>誰ひとり取り残さない事を目指し先進国と途上国が一丸となって達成すべき目標。</a:t>
            </a:r>
            <a:endParaRPr kumimoji="1" lang="ja-JP" altLang="en-US" sz="2400" b="1" dirty="0"/>
          </a:p>
        </p:txBody>
      </p:sp>
      <p:sp>
        <p:nvSpPr>
          <p:cNvPr id="5" name="テキスト ボックス 4"/>
          <p:cNvSpPr txBox="1"/>
          <p:nvPr/>
        </p:nvSpPr>
        <p:spPr>
          <a:xfrm>
            <a:off x="278462" y="172528"/>
            <a:ext cx="2130922" cy="1384995"/>
          </a:xfrm>
          <a:prstGeom prst="rect">
            <a:avLst/>
          </a:prstGeom>
          <a:noFill/>
        </p:spPr>
        <p:txBody>
          <a:bodyPr wrap="square" rtlCol="0">
            <a:spAutoFit/>
          </a:bodyPr>
          <a:lstStyle/>
          <a:p>
            <a:pPr algn="ctr"/>
            <a:r>
              <a:rPr kumimoji="1" lang="ja-JP" altLang="en-US" b="1" dirty="0" smtClean="0"/>
              <a:t>２０００年　</a:t>
            </a:r>
            <a:r>
              <a:rPr kumimoji="1" lang="ja-JP" altLang="en-US" sz="2400" b="1" dirty="0" smtClean="0"/>
              <a:t>ＭＤＧｓ</a:t>
            </a:r>
            <a:endParaRPr kumimoji="1" lang="en-US" altLang="ja-JP" sz="2400" b="1" dirty="0" smtClean="0"/>
          </a:p>
          <a:p>
            <a:pPr algn="ctr"/>
            <a:r>
              <a:rPr kumimoji="1" lang="ja-JP" altLang="en-US" b="1" dirty="0" smtClean="0"/>
              <a:t>から</a:t>
            </a:r>
            <a:endParaRPr lang="en-US" altLang="ja-JP" b="1" dirty="0"/>
          </a:p>
          <a:p>
            <a:pPr algn="ctr"/>
            <a:r>
              <a:rPr kumimoji="1" lang="ja-JP" altLang="en-US" b="1" dirty="0" smtClean="0"/>
              <a:t>２０１５年　</a:t>
            </a:r>
            <a:r>
              <a:rPr kumimoji="1" lang="ja-JP" altLang="en-US" sz="2400" b="1" dirty="0" smtClean="0"/>
              <a:t>ＳＤＧｓ</a:t>
            </a:r>
            <a:r>
              <a:rPr kumimoji="1" lang="ja-JP" altLang="en-US" b="1" dirty="0" smtClean="0"/>
              <a:t>へ</a:t>
            </a:r>
            <a:endParaRPr kumimoji="1" lang="ja-JP" altLang="en-US" b="1" dirty="0"/>
          </a:p>
        </p:txBody>
      </p:sp>
    </p:spTree>
    <p:extLst>
      <p:ext uri="{BB962C8B-B14F-4D97-AF65-F5344CB8AC3E}">
        <p14:creationId xmlns:p14="http://schemas.microsoft.com/office/powerpoint/2010/main" val="3746710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21" y="1794295"/>
            <a:ext cx="3551562" cy="3226279"/>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392" y="1634284"/>
            <a:ext cx="3088257" cy="4478826"/>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649" y="1238191"/>
            <a:ext cx="4817716" cy="4075681"/>
          </a:xfrm>
          <a:prstGeom prst="rect">
            <a:avLst/>
          </a:prstGeom>
        </p:spPr>
      </p:pic>
      <p:sp>
        <p:nvSpPr>
          <p:cNvPr id="5" name="タイトル 1"/>
          <p:cNvSpPr txBox="1">
            <a:spLocks/>
          </p:cNvSpPr>
          <p:nvPr/>
        </p:nvSpPr>
        <p:spPr>
          <a:xfrm>
            <a:off x="3838035" y="487332"/>
            <a:ext cx="4167278" cy="655608"/>
          </a:xfrm>
          <a:prstGeom prst="rect">
            <a:avLst/>
          </a:prstGeom>
        </p:spPr>
        <p:txBody>
          <a:bodyPr>
            <a:normAutofit fontScale="2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smtClean="0"/>
              <a:t>　　　　　　　</a:t>
            </a:r>
            <a:r>
              <a:rPr lang="en-US" altLang="ja-JP" b="1" dirty="0" smtClean="0"/>
              <a:t/>
            </a:r>
            <a:br>
              <a:rPr lang="en-US" altLang="ja-JP" b="1" dirty="0" smtClean="0"/>
            </a:br>
            <a:r>
              <a:rPr lang="ja-JP" altLang="en-US" sz="9600" b="1" dirty="0" smtClean="0"/>
              <a:t>自然農法畑　の　栽培履歴</a:t>
            </a:r>
            <a:r>
              <a:rPr lang="en-US" altLang="ja-JP" sz="9600" b="1" dirty="0" smtClean="0"/>
              <a:t/>
            </a:r>
            <a:br>
              <a:rPr lang="en-US" altLang="ja-JP" sz="9600" b="1" dirty="0" smtClean="0"/>
            </a:br>
            <a:endParaRPr lang="ja-JP" altLang="en-US" sz="9600" b="1" dirty="0"/>
          </a:p>
        </p:txBody>
      </p:sp>
    </p:spTree>
    <p:extLst>
      <p:ext uri="{BB962C8B-B14F-4D97-AF65-F5344CB8AC3E}">
        <p14:creationId xmlns:p14="http://schemas.microsoft.com/office/powerpoint/2010/main" val="3387272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773562"/>
          </a:xfrm>
        </p:spPr>
        <p:txBody>
          <a:bodyPr/>
          <a:lstStyle/>
          <a:p>
            <a:pPr algn="ctr"/>
            <a:r>
              <a:rPr kumimoji="1" lang="ja-JP" altLang="en-US" dirty="0" smtClean="0"/>
              <a:t>農業・自然農法　と　社会的責任　</a:t>
            </a:r>
            <a:r>
              <a:rPr kumimoji="1" lang="ja-JP" altLang="en-US" sz="3200" dirty="0" smtClean="0"/>
              <a:t>（ＳＤＧｓ）</a:t>
            </a:r>
            <a:endParaRPr kumimoji="1" lang="ja-JP" altLang="en-US" sz="32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061" y="1345032"/>
            <a:ext cx="2423356" cy="2440708"/>
          </a:xfr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474" y="1345032"/>
            <a:ext cx="2403052" cy="244358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7496" y="1352037"/>
            <a:ext cx="2419259" cy="2436581"/>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5322" y="4145913"/>
            <a:ext cx="2394833" cy="2417641"/>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7737" y="4145913"/>
            <a:ext cx="2429018" cy="2417641"/>
          </a:xfrm>
          <a:prstGeom prst="rect">
            <a:avLst/>
          </a:prstGeom>
        </p:spPr>
      </p:pic>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4474" y="4141239"/>
            <a:ext cx="2415605" cy="2422315"/>
          </a:xfrm>
          <a:prstGeom prst="rect">
            <a:avLst/>
          </a:prstGeom>
        </p:spPr>
      </p:pic>
    </p:spTree>
    <p:extLst>
      <p:ext uri="{BB962C8B-B14F-4D97-AF65-F5344CB8AC3E}">
        <p14:creationId xmlns:p14="http://schemas.microsoft.com/office/powerpoint/2010/main" val="2179508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7136" y="399630"/>
            <a:ext cx="7857227" cy="790815"/>
          </a:xfrm>
        </p:spPr>
        <p:txBody>
          <a:bodyPr>
            <a:normAutofit/>
          </a:bodyPr>
          <a:lstStyle/>
          <a:p>
            <a:r>
              <a:rPr kumimoji="1" lang="ja-JP" altLang="en-US" dirty="0" smtClean="0"/>
              <a:t>ホセ・ムヒカ　</a:t>
            </a:r>
            <a:r>
              <a:rPr kumimoji="1" lang="ja-JP" altLang="en-US" sz="3200" dirty="0" smtClean="0"/>
              <a:t>南米ウルグアイ元大統領</a:t>
            </a:r>
            <a:endParaRPr kumimoji="1" lang="ja-JP" altLang="en-US" sz="3200" dirty="0"/>
          </a:p>
        </p:txBody>
      </p:sp>
      <p:pic>
        <p:nvPicPr>
          <p:cNvPr id="1026" name="Picture 2" descr="https://akki-road.com/wp-content/uploads/2019/01/20190121-0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6731" y="1578169"/>
            <a:ext cx="6858038" cy="403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7658" y="0"/>
            <a:ext cx="8514342" cy="6858000"/>
          </a:xfrm>
          <a:prstGeom prst="rect">
            <a:avLst/>
          </a:prstGeom>
        </p:spPr>
      </p:pic>
      <p:sp>
        <p:nvSpPr>
          <p:cNvPr id="2" name="タイトル 1"/>
          <p:cNvSpPr>
            <a:spLocks noGrp="1"/>
          </p:cNvSpPr>
          <p:nvPr>
            <p:ph type="ctrTitle"/>
          </p:nvPr>
        </p:nvSpPr>
        <p:spPr>
          <a:xfrm>
            <a:off x="34832" y="214346"/>
            <a:ext cx="3642826" cy="1275240"/>
          </a:xfrm>
        </p:spPr>
        <p:txBody>
          <a:bodyPr>
            <a:noAutofit/>
          </a:bodyPr>
          <a:lstStyle/>
          <a:p>
            <a:r>
              <a:rPr kumimoji="1" lang="ja-JP" altLang="en-US" sz="6600" dirty="0" smtClean="0"/>
              <a:t>自然農法</a:t>
            </a:r>
            <a:endParaRPr kumimoji="1" lang="ja-JP" altLang="en-US" sz="6600" dirty="0"/>
          </a:p>
        </p:txBody>
      </p:sp>
      <p:sp>
        <p:nvSpPr>
          <p:cNvPr id="3" name="サブタイトル 2"/>
          <p:cNvSpPr>
            <a:spLocks noGrp="1"/>
          </p:cNvSpPr>
          <p:nvPr>
            <p:ph type="subTitle" idx="1"/>
          </p:nvPr>
        </p:nvSpPr>
        <p:spPr>
          <a:xfrm>
            <a:off x="34832" y="1703932"/>
            <a:ext cx="3642826" cy="530942"/>
          </a:xfrm>
        </p:spPr>
        <p:txBody>
          <a:bodyPr>
            <a:normAutofit/>
          </a:bodyPr>
          <a:lstStyle/>
          <a:p>
            <a:r>
              <a:rPr kumimoji="1" lang="ja-JP" altLang="en-US" sz="3200" dirty="0" smtClean="0"/>
              <a:t>自然農法の思い</a:t>
            </a:r>
            <a:endParaRPr kumimoji="1" lang="ja-JP" altLang="en-US" sz="3200" dirty="0"/>
          </a:p>
        </p:txBody>
      </p:sp>
      <p:sp>
        <p:nvSpPr>
          <p:cNvPr id="5" name="テキスト ボックス 4"/>
          <p:cNvSpPr txBox="1"/>
          <p:nvPr/>
        </p:nvSpPr>
        <p:spPr>
          <a:xfrm>
            <a:off x="260359" y="3416325"/>
            <a:ext cx="3191773" cy="584775"/>
          </a:xfrm>
          <a:prstGeom prst="rect">
            <a:avLst/>
          </a:prstGeom>
          <a:noFill/>
        </p:spPr>
        <p:txBody>
          <a:bodyPr wrap="square" rtlCol="0">
            <a:spAutoFit/>
          </a:bodyPr>
          <a:lstStyle/>
          <a:p>
            <a:r>
              <a:rPr lang="ja-JP" altLang="en-US" sz="3200" dirty="0" smtClean="0"/>
              <a:t>変わってゆくこと</a:t>
            </a:r>
            <a:endParaRPr lang="en-US" altLang="ja-JP" sz="3200" dirty="0" smtClean="0"/>
          </a:p>
        </p:txBody>
      </p:sp>
      <p:sp>
        <p:nvSpPr>
          <p:cNvPr id="6" name="テキスト ボックス 5"/>
          <p:cNvSpPr txBox="1"/>
          <p:nvPr/>
        </p:nvSpPr>
        <p:spPr>
          <a:xfrm>
            <a:off x="28229" y="4890163"/>
            <a:ext cx="3656033" cy="584775"/>
          </a:xfrm>
          <a:prstGeom prst="rect">
            <a:avLst/>
          </a:prstGeom>
          <a:noFill/>
        </p:spPr>
        <p:txBody>
          <a:bodyPr wrap="square" rtlCol="0">
            <a:spAutoFit/>
          </a:bodyPr>
          <a:lstStyle/>
          <a:p>
            <a:r>
              <a:rPr kumimoji="1" lang="ja-JP" altLang="en-US" sz="3200" dirty="0" smtClean="0"/>
              <a:t>変わらずにいること</a:t>
            </a:r>
            <a:endParaRPr kumimoji="1" lang="ja-JP" altLang="en-US" sz="3200" dirty="0"/>
          </a:p>
        </p:txBody>
      </p:sp>
    </p:spTree>
    <p:extLst>
      <p:ext uri="{BB962C8B-B14F-4D97-AF65-F5344CB8AC3E}">
        <p14:creationId xmlns:p14="http://schemas.microsoft.com/office/powerpoint/2010/main" val="707303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7281" y="278861"/>
            <a:ext cx="6097438" cy="721803"/>
          </a:xfrm>
        </p:spPr>
        <p:txBody>
          <a:bodyPr/>
          <a:lstStyle/>
          <a:p>
            <a:pPr algn="ctr"/>
            <a:r>
              <a:rPr kumimoji="1" lang="ja-JP" altLang="en-US" sz="2400" dirty="0" smtClean="0"/>
              <a:t>自然農法</a:t>
            </a:r>
            <a:r>
              <a:rPr lang="ja-JP" altLang="en-US" dirty="0"/>
              <a:t>　</a:t>
            </a:r>
            <a:r>
              <a:rPr lang="ja-JP" altLang="en-US" sz="3200" dirty="0" smtClean="0"/>
              <a:t>こんな事行いました</a:t>
            </a:r>
            <a:endParaRPr kumimoji="1" lang="ja-JP" altLang="en-US" sz="3200" dirty="0"/>
          </a:p>
        </p:txBody>
      </p:sp>
      <p:sp>
        <p:nvSpPr>
          <p:cNvPr id="3" name="コンテンツ プレースホルダー 2"/>
          <p:cNvSpPr>
            <a:spLocks noGrp="1"/>
          </p:cNvSpPr>
          <p:nvPr>
            <p:ph idx="1"/>
          </p:nvPr>
        </p:nvSpPr>
        <p:spPr>
          <a:xfrm>
            <a:off x="838200" y="1155938"/>
            <a:ext cx="10515600" cy="5089585"/>
          </a:xfrm>
        </p:spPr>
        <p:txBody>
          <a:bodyPr>
            <a:normAutofit fontScale="77500" lnSpcReduction="20000"/>
          </a:bodyPr>
          <a:lstStyle/>
          <a:p>
            <a:r>
              <a:rPr lang="ja-JP" altLang="en-US" dirty="0"/>
              <a:t>２００９年　有機ＪＡＳの芋</a:t>
            </a:r>
            <a:r>
              <a:rPr lang="ja-JP" altLang="en-US" dirty="0" smtClean="0"/>
              <a:t>の</a:t>
            </a:r>
            <a:r>
              <a:rPr lang="ja-JP" altLang="en-US" dirty="0"/>
              <a:t>個選</a:t>
            </a:r>
            <a:r>
              <a:rPr lang="ja-JP" altLang="en-US" dirty="0" smtClean="0"/>
              <a:t>始める</a:t>
            </a:r>
            <a:endParaRPr lang="en-US" altLang="ja-JP" dirty="0"/>
          </a:p>
          <a:p>
            <a:r>
              <a:rPr lang="ja-JP" altLang="en-US" dirty="0"/>
              <a:t>２０１０年　緩衝地帯にひまわりを作付け</a:t>
            </a:r>
            <a:endParaRPr lang="en-US" altLang="ja-JP" dirty="0"/>
          </a:p>
          <a:p>
            <a:r>
              <a:rPr lang="ja-JP" altLang="en-US" dirty="0" smtClean="0"/>
              <a:t>２０１１年　有機質</a:t>
            </a:r>
            <a:r>
              <a:rPr lang="ja-JP" altLang="en-US" dirty="0"/>
              <a:t>資材の使用方法の検討</a:t>
            </a:r>
            <a:endParaRPr lang="en-US" altLang="ja-JP" dirty="0"/>
          </a:p>
          <a:p>
            <a:r>
              <a:rPr lang="ja-JP" altLang="en-US" dirty="0" smtClean="0"/>
              <a:t>２０１２年　プラウ</a:t>
            </a:r>
            <a:r>
              <a:rPr lang="ja-JP" altLang="en-US" dirty="0"/>
              <a:t>耕の廃止（不耕起？）</a:t>
            </a:r>
            <a:endParaRPr lang="en-US" altLang="ja-JP" dirty="0"/>
          </a:p>
          <a:p>
            <a:r>
              <a:rPr kumimoji="1" lang="ja-JP" altLang="en-US" dirty="0" smtClean="0"/>
              <a:t>２０１２年　防除作業の廃止</a:t>
            </a:r>
            <a:endParaRPr kumimoji="1" lang="en-US" altLang="ja-JP" dirty="0" smtClean="0"/>
          </a:p>
          <a:p>
            <a:r>
              <a:rPr lang="ja-JP" altLang="en-US" dirty="0" smtClean="0"/>
              <a:t>２０１３年　「モンサントの不自然な食べ物」　</a:t>
            </a:r>
            <a:r>
              <a:rPr lang="ja-JP" altLang="en-US" dirty="0" smtClean="0"/>
              <a:t>上映</a:t>
            </a:r>
            <a:r>
              <a:rPr lang="en-US" altLang="ja-JP" dirty="0" smtClean="0"/>
              <a:t>		</a:t>
            </a:r>
            <a:r>
              <a:rPr lang="ja-JP" altLang="en-US" dirty="0"/>
              <a:t> </a:t>
            </a:r>
            <a:r>
              <a:rPr lang="ja-JP" altLang="en-US" dirty="0" smtClean="0"/>
              <a:t> </a:t>
            </a:r>
            <a:r>
              <a:rPr lang="ja-JP" altLang="en-US" dirty="0" smtClean="0"/>
              <a:t>栃ノ木～２０１３年７月号</a:t>
            </a:r>
            <a:endParaRPr kumimoji="1" lang="en-US" altLang="ja-JP" dirty="0" smtClean="0"/>
          </a:p>
          <a:p>
            <a:r>
              <a:rPr kumimoji="1" lang="ja-JP" altLang="en-US" dirty="0" smtClean="0"/>
              <a:t>２０１４年　子どもキャンプ受入（２０１５・２０１６・２０１８年</a:t>
            </a:r>
            <a:r>
              <a:rPr kumimoji="1" lang="ja-JP" altLang="en-US" dirty="0" smtClean="0"/>
              <a:t>）　　　栃ノ木～２０１６年９月号</a:t>
            </a:r>
            <a:endParaRPr kumimoji="1" lang="en-US" altLang="ja-JP" dirty="0" smtClean="0"/>
          </a:p>
          <a:p>
            <a:r>
              <a:rPr kumimoji="1" lang="ja-JP" altLang="en-US" dirty="0" smtClean="0"/>
              <a:t>２０１６年　ネオニコチノイド系農薬に警鐘</a:t>
            </a:r>
            <a:r>
              <a:rPr kumimoji="1" lang="en-US" altLang="ja-JP" dirty="0" smtClean="0"/>
              <a:t>(</a:t>
            </a:r>
            <a:r>
              <a:rPr kumimoji="1" lang="ja-JP" altLang="en-US" dirty="0" smtClean="0"/>
              <a:t>慣行圃場）</a:t>
            </a:r>
            <a:endParaRPr kumimoji="1" lang="en-US" altLang="ja-JP" dirty="0" smtClean="0"/>
          </a:p>
          <a:p>
            <a:r>
              <a:rPr lang="ja-JP" altLang="en-US" dirty="0" smtClean="0"/>
              <a:t>２０１８年　「種子　みんなのもの？それとも企業の所有物？」　</a:t>
            </a:r>
            <a:r>
              <a:rPr lang="ja-JP" altLang="en-US" dirty="0" smtClean="0"/>
              <a:t>　 上映　２０１８年４月号</a:t>
            </a:r>
            <a:endParaRPr kumimoji="1" lang="en-US" altLang="ja-JP" dirty="0" smtClean="0"/>
          </a:p>
          <a:p>
            <a:r>
              <a:rPr kumimoji="1" lang="ja-JP" altLang="en-US" dirty="0" smtClean="0"/>
              <a:t>２０２０年　赤ビーツの</a:t>
            </a:r>
            <a:r>
              <a:rPr kumimoji="1" lang="ja-JP" altLang="en-US" dirty="0" smtClean="0"/>
              <a:t>導入</a:t>
            </a:r>
            <a:r>
              <a:rPr kumimoji="1" lang="en-US" altLang="ja-JP" dirty="0" smtClean="0"/>
              <a:t>			</a:t>
            </a:r>
            <a:r>
              <a:rPr kumimoji="1" lang="ja-JP" altLang="en-US" dirty="0" smtClean="0"/>
              <a:t>栃ノ木～２０１９年９月号・２０２０年８月号</a:t>
            </a:r>
            <a:endParaRPr kumimoji="1" lang="en-US" altLang="ja-JP" dirty="0" smtClean="0"/>
          </a:p>
          <a:p>
            <a:r>
              <a:rPr lang="ja-JP" altLang="en-US" dirty="0" smtClean="0"/>
              <a:t>２０２１年　芋栽培早期培土導入</a:t>
            </a:r>
            <a:endParaRPr lang="en-US" altLang="ja-JP" dirty="0" smtClean="0"/>
          </a:p>
          <a:p>
            <a:r>
              <a:rPr lang="ja-JP" altLang="en-US" dirty="0"/>
              <a:t>２０２１年</a:t>
            </a:r>
            <a:r>
              <a:rPr kumimoji="1" lang="ja-JP" altLang="en-US" dirty="0"/>
              <a:t>　</a:t>
            </a:r>
            <a:r>
              <a:rPr kumimoji="1" lang="ja-JP" altLang="en-US" dirty="0" smtClean="0"/>
              <a:t>緩衝地帯のひまわり　美幌神社へ献納（手水舎</a:t>
            </a:r>
            <a:r>
              <a:rPr kumimoji="1" lang="ja-JP" altLang="en-US" dirty="0" smtClean="0"/>
              <a:t>） 　　　　　　　２０２１年８月号</a:t>
            </a:r>
            <a:endParaRPr kumimoji="1" lang="en-US" altLang="ja-JP" dirty="0" smtClean="0"/>
          </a:p>
          <a:p>
            <a:r>
              <a:rPr lang="ja-JP" altLang="en-US" dirty="0" smtClean="0"/>
              <a:t>２０２１年　</a:t>
            </a:r>
            <a:r>
              <a:rPr kumimoji="1" lang="ja-JP" altLang="en-US" dirty="0" smtClean="0"/>
              <a:t>エン麦の越冬</a:t>
            </a:r>
            <a:r>
              <a:rPr kumimoji="1" lang="ja-JP" altLang="en-US" dirty="0" smtClean="0"/>
              <a:t>栽培</a:t>
            </a:r>
            <a:r>
              <a:rPr kumimoji="1" lang="en-US" altLang="ja-JP" dirty="0" smtClean="0"/>
              <a:t>		</a:t>
            </a:r>
            <a:r>
              <a:rPr kumimoji="1" lang="ja-JP" altLang="en-US" dirty="0" smtClean="0"/>
              <a:t>　　　　　  栃ノ木～２０２１年１２月・２０２２年５月号</a:t>
            </a:r>
            <a:endParaRPr kumimoji="1" lang="en-US" altLang="ja-JP" dirty="0" smtClean="0"/>
          </a:p>
          <a:p>
            <a:endParaRPr kumimoji="1" lang="ja-JP" altLang="en-US" dirty="0"/>
          </a:p>
        </p:txBody>
      </p:sp>
    </p:spTree>
    <p:extLst>
      <p:ext uri="{BB962C8B-B14F-4D97-AF65-F5344CB8AC3E}">
        <p14:creationId xmlns:p14="http://schemas.microsoft.com/office/powerpoint/2010/main" val="350127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378883028"/>
              </p:ext>
            </p:extLst>
          </p:nvPr>
        </p:nvGraphicFramePr>
        <p:xfrm>
          <a:off x="3001992" y="189765"/>
          <a:ext cx="4528388" cy="6676714"/>
        </p:xfrm>
        <a:graphic>
          <a:graphicData uri="http://schemas.openxmlformats.org/drawingml/2006/table">
            <a:tbl>
              <a:tblPr>
                <a:tableStyleId>{5C22544A-7EE6-4342-B048-85BDC9FD1C3A}</a:tableStyleId>
              </a:tblPr>
              <a:tblGrid>
                <a:gridCol w="500332"/>
                <a:gridCol w="500332"/>
                <a:gridCol w="500332"/>
                <a:gridCol w="500332"/>
                <a:gridCol w="500332"/>
                <a:gridCol w="500332"/>
                <a:gridCol w="500332"/>
                <a:gridCol w="500332"/>
                <a:gridCol w="396816"/>
                <a:gridCol w="103516"/>
                <a:gridCol w="25400"/>
              </a:tblGrid>
              <a:tr h="144969">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8">
                  <a:txBody>
                    <a:bodyPr/>
                    <a:lstStyle/>
                    <a:p>
                      <a:pPr algn="l" fontAlgn="ctr"/>
                      <a:r>
                        <a:rPr lang="ja-JP" altLang="en-US" sz="400" u="none" strike="noStrike">
                          <a:effectLst/>
                        </a:rPr>
                        <a:t>オホーツク　</a:t>
                      </a:r>
                      <a:r>
                        <a:rPr lang="ja-JP" altLang="en-US" sz="600" u="none" strike="noStrike">
                          <a:effectLst/>
                        </a:rPr>
                        <a:t>　髙橋農場　の　有機農産物　ジャガイモ</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２０１１年　１０月　２７日</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700" u="none" strike="noStrike">
                          <a:effectLst/>
                        </a:rPr>
                        <a:t>きたあかり</a:t>
                      </a:r>
                      <a:endParaRPr lang="ja-JP" altLang="en-US" sz="7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・ビタミンＣ　含有量が高い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・食味が良い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・煮崩れしやすい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・目が赤く、肉色は黄色</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・サラダや皮つきの調理に向く</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700" u="none" strike="noStrike">
                          <a:effectLst/>
                        </a:rPr>
                        <a:t>と　う　や</a:t>
                      </a:r>
                      <a:endParaRPr lang="ja-JP" altLang="en-US" sz="7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・球形で目が浅い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・肉色は黄色で舌ざわりが良い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・サラダ等に良い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・チップやフライは不向き</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・剥皮褐変、調理後の黒変が少ない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・肉色は黄色で舌ざわりが良い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700" u="none" strike="noStrike">
                          <a:effectLst/>
                        </a:rPr>
                        <a:t>さやあかね</a:t>
                      </a:r>
                      <a:endParaRPr lang="ja-JP" altLang="en-US" sz="7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・男爵並の食味</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・煮崩れがやや多い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・調理後の黒変は見られない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・コロッケの加工適正もある</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・皮が茜色で、畑のりんごの感じ</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・肉色は黄色</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700" u="none" strike="noStrike">
                          <a:effectLst/>
                        </a:rPr>
                        <a:t>サ　ッ　シ　ー</a:t>
                      </a:r>
                      <a:endParaRPr lang="ja-JP" altLang="en-US" sz="7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・肉・油・乳製品との相性が良い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・ホクホク感は少ない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・ねっとり感がある</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・食味は良い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・チップの適正がある</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・肉色は黄色</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・皮がザラザラ</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800" u="none" strike="noStrike">
                          <a:effectLst/>
                        </a:rPr>
                        <a:t>シャドー・クィーン</a:t>
                      </a:r>
                      <a:endParaRPr lang="ja-JP" altLang="en-US" sz="8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・アントシアニンの含有量が非常に高い</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（生芋１ｇ当り８．１６ｍｇほど含有）</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・肉色は紫色</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・紫色を生かしたお菓子や料理に</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gridSpan="4">
                  <a:txBody>
                    <a:bodyPr/>
                    <a:lstStyle/>
                    <a:p>
                      <a:pPr algn="ctr" fontAlgn="ctr"/>
                      <a:r>
                        <a:rPr lang="ja-JP" altLang="en-US" sz="700" u="none" strike="noStrike">
                          <a:effectLst/>
                        </a:rPr>
                        <a:t>ノーザン・ルビー</a:t>
                      </a:r>
                      <a:endParaRPr lang="ja-JP" altLang="en-US" sz="7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3">
                  <a:txBody>
                    <a:bodyPr/>
                    <a:lstStyle/>
                    <a:p>
                      <a:pPr algn="l" fontAlgn="ctr"/>
                      <a:r>
                        <a:rPr lang="ja-JP" altLang="en-US" sz="400" u="none" strike="noStrike">
                          <a:effectLst/>
                        </a:rPr>
                        <a:t>　　・熟成させると極甘になる</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・肉色はピンク色</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4">
                  <a:txBody>
                    <a:bodyPr/>
                    <a:lstStyle/>
                    <a:p>
                      <a:pPr algn="l" fontAlgn="ctr"/>
                      <a:r>
                        <a:rPr lang="ja-JP" altLang="en-US" sz="400" u="none" strike="noStrike">
                          <a:effectLst/>
                        </a:rPr>
                        <a:t>　　・ピンク色を生かしたお菓子や料理に</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7593">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pPr algn="l" fontAlgn="ctr"/>
                      <a:r>
                        <a:rPr lang="ja-JP" altLang="en-US" sz="400" u="none" strike="noStrike">
                          <a:effectLst/>
                        </a:rPr>
                        <a:t>　</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r h="101931">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5">
                  <a:txBody>
                    <a:bodyPr/>
                    <a:lstStyle/>
                    <a:p>
                      <a:pPr algn="l" fontAlgn="ctr"/>
                      <a:r>
                        <a:rPr lang="ja-JP" altLang="en-US" sz="400" u="none" strike="noStrike">
                          <a:effectLst/>
                        </a:rPr>
                        <a:t>（きたあかり・とうやの写真は他より転用しています。）</a:t>
                      </a: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c gridSpan="2">
                  <a:txBody>
                    <a:bodyPr/>
                    <a:lstStyle/>
                    <a:p>
                      <a:endParaRPr kumimoji="1" lang="ja-JP" altLang="en-US" dirty="0"/>
                    </a:p>
                  </a:txBody>
                  <a:tcPr marL="0" marR="0" marT="0" marB="0" anchor="ctr"/>
                </a:tc>
                <a:tc hMerge="1">
                  <a:txBody>
                    <a:bodyPr/>
                    <a:lstStyle/>
                    <a:p>
                      <a:pPr algn="l" fontAlgn="ctr"/>
                      <a:endParaRPr lang="ja-JP" altLang="en-US" sz="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tc>
              </a:tr>
            </a:tbl>
          </a:graphicData>
        </a:graphic>
      </p:graphicFrame>
      <p:pic>
        <p:nvPicPr>
          <p:cNvPr id="5" name="図 4" descr="きたあかり芋.jpg"/>
          <p:cNvPicPr>
            <a:picLocks noChangeAspect="1"/>
          </p:cNvPicPr>
          <p:nvPr/>
        </p:nvPicPr>
        <p:blipFill>
          <a:blip r:embed="rId3"/>
          <a:stretch>
            <a:fillRect/>
          </a:stretch>
        </p:blipFill>
        <p:spPr>
          <a:xfrm>
            <a:off x="3174520" y="630327"/>
            <a:ext cx="1242204" cy="828136"/>
          </a:xfrm>
          <a:prstGeom prst="rect">
            <a:avLst/>
          </a:prstGeom>
        </p:spPr>
      </p:pic>
      <p:pic>
        <p:nvPicPr>
          <p:cNvPr id="6" name="図 5" descr="きたあかり花.jpg"/>
          <p:cNvPicPr>
            <a:picLocks noChangeAspect="1"/>
          </p:cNvPicPr>
          <p:nvPr/>
        </p:nvPicPr>
        <p:blipFill>
          <a:blip r:embed="rId4"/>
          <a:stretch>
            <a:fillRect/>
          </a:stretch>
        </p:blipFill>
        <p:spPr>
          <a:xfrm>
            <a:off x="5995538" y="630327"/>
            <a:ext cx="1216146" cy="810764"/>
          </a:xfrm>
          <a:prstGeom prst="rect">
            <a:avLst/>
          </a:prstGeom>
        </p:spPr>
      </p:pic>
      <p:pic>
        <p:nvPicPr>
          <p:cNvPr id="7" name="図 6" descr="とうや芋.jpg"/>
          <p:cNvPicPr>
            <a:picLocks noChangeAspect="1"/>
          </p:cNvPicPr>
          <p:nvPr/>
        </p:nvPicPr>
        <p:blipFill>
          <a:blip r:embed="rId5"/>
          <a:stretch>
            <a:fillRect/>
          </a:stretch>
        </p:blipFill>
        <p:spPr>
          <a:xfrm>
            <a:off x="3194184" y="1695548"/>
            <a:ext cx="1222540" cy="775806"/>
          </a:xfrm>
          <a:prstGeom prst="rect">
            <a:avLst/>
          </a:prstGeom>
        </p:spPr>
      </p:pic>
      <p:pic>
        <p:nvPicPr>
          <p:cNvPr id="8" name="図 7" descr="とうや花.jpg"/>
          <p:cNvPicPr>
            <a:picLocks noChangeAspect="1"/>
          </p:cNvPicPr>
          <p:nvPr/>
        </p:nvPicPr>
        <p:blipFill>
          <a:blip r:embed="rId6"/>
          <a:stretch>
            <a:fillRect/>
          </a:stretch>
        </p:blipFill>
        <p:spPr>
          <a:xfrm>
            <a:off x="6011412" y="1667360"/>
            <a:ext cx="1205034" cy="803994"/>
          </a:xfrm>
          <a:prstGeom prst="rect">
            <a:avLst/>
          </a:prstGeom>
        </p:spPr>
      </p:pic>
      <p:pic>
        <p:nvPicPr>
          <p:cNvPr id="9" name="図 8" descr="IMG_4052.JPG"/>
          <p:cNvPicPr>
            <a:picLocks noChangeAspect="1"/>
          </p:cNvPicPr>
          <p:nvPr/>
        </p:nvPicPr>
        <p:blipFill>
          <a:blip r:embed="rId7" cstate="print"/>
          <a:stretch>
            <a:fillRect/>
          </a:stretch>
        </p:blipFill>
        <p:spPr>
          <a:xfrm>
            <a:off x="6011412" y="3567843"/>
            <a:ext cx="1200272" cy="805897"/>
          </a:xfrm>
          <a:prstGeom prst="rect">
            <a:avLst/>
          </a:prstGeom>
        </p:spPr>
      </p:pic>
      <p:pic>
        <p:nvPicPr>
          <p:cNvPr id="10" name="図 9" descr="IMG_3509.JPG"/>
          <p:cNvPicPr>
            <a:picLocks noChangeAspect="1"/>
          </p:cNvPicPr>
          <p:nvPr/>
        </p:nvPicPr>
        <p:blipFill>
          <a:blip r:embed="rId8" cstate="print"/>
          <a:stretch>
            <a:fillRect/>
          </a:stretch>
        </p:blipFill>
        <p:spPr>
          <a:xfrm>
            <a:off x="3194184" y="4571308"/>
            <a:ext cx="1244977" cy="849746"/>
          </a:xfrm>
          <a:prstGeom prst="rect">
            <a:avLst/>
          </a:prstGeom>
        </p:spPr>
      </p:pic>
      <p:pic>
        <p:nvPicPr>
          <p:cNvPr id="11" name="図 10" descr="IMG_4037.JPG"/>
          <p:cNvPicPr>
            <a:picLocks noChangeAspect="1"/>
          </p:cNvPicPr>
          <p:nvPr/>
        </p:nvPicPr>
        <p:blipFill>
          <a:blip r:embed="rId9" cstate="print"/>
          <a:stretch>
            <a:fillRect/>
          </a:stretch>
        </p:blipFill>
        <p:spPr>
          <a:xfrm>
            <a:off x="6011412" y="4571308"/>
            <a:ext cx="1200272" cy="807439"/>
          </a:xfrm>
          <a:prstGeom prst="rect">
            <a:avLst/>
          </a:prstGeom>
        </p:spPr>
      </p:pic>
      <p:pic>
        <p:nvPicPr>
          <p:cNvPr id="12" name="図 11" descr="IMG_3508.JPG"/>
          <p:cNvPicPr>
            <a:picLocks noChangeAspect="1"/>
          </p:cNvPicPr>
          <p:nvPr/>
        </p:nvPicPr>
        <p:blipFill>
          <a:blip r:embed="rId10" cstate="print"/>
          <a:stretch>
            <a:fillRect/>
          </a:stretch>
        </p:blipFill>
        <p:spPr>
          <a:xfrm>
            <a:off x="3207037" y="5556400"/>
            <a:ext cx="1232124" cy="827147"/>
          </a:xfrm>
          <a:prstGeom prst="rect">
            <a:avLst/>
          </a:prstGeom>
        </p:spPr>
      </p:pic>
      <p:pic>
        <p:nvPicPr>
          <p:cNvPr id="13" name="図 12" descr="IMG_4044.JPG"/>
          <p:cNvPicPr>
            <a:picLocks noChangeAspect="1"/>
          </p:cNvPicPr>
          <p:nvPr/>
        </p:nvPicPr>
        <p:blipFill>
          <a:blip r:embed="rId11" cstate="print"/>
          <a:stretch>
            <a:fillRect/>
          </a:stretch>
        </p:blipFill>
        <p:spPr>
          <a:xfrm>
            <a:off x="5995539" y="5556401"/>
            <a:ext cx="1216146" cy="803764"/>
          </a:xfrm>
          <a:prstGeom prst="rect">
            <a:avLst/>
          </a:prstGeom>
        </p:spPr>
      </p:pic>
      <p:pic>
        <p:nvPicPr>
          <p:cNvPr id="14" name="図 13" descr="IMG_4049.JPG"/>
          <p:cNvPicPr>
            <a:picLocks noChangeAspect="1"/>
          </p:cNvPicPr>
          <p:nvPr/>
        </p:nvPicPr>
        <p:blipFill>
          <a:blip r:embed="rId12" cstate="print"/>
          <a:stretch>
            <a:fillRect/>
          </a:stretch>
        </p:blipFill>
        <p:spPr>
          <a:xfrm>
            <a:off x="6011412" y="2553897"/>
            <a:ext cx="1200272" cy="814197"/>
          </a:xfrm>
          <a:prstGeom prst="rect">
            <a:avLst/>
          </a:prstGeom>
        </p:spPr>
      </p:pic>
      <p:pic>
        <p:nvPicPr>
          <p:cNvPr id="15" name="図 14" descr="IMG_6685.JPG"/>
          <p:cNvPicPr>
            <a:picLocks noChangeAspect="1"/>
          </p:cNvPicPr>
          <p:nvPr/>
        </p:nvPicPr>
        <p:blipFill>
          <a:blip r:embed="rId13" cstate="print"/>
          <a:stretch>
            <a:fillRect/>
          </a:stretch>
        </p:blipFill>
        <p:spPr>
          <a:xfrm>
            <a:off x="3194184" y="3567843"/>
            <a:ext cx="1244977" cy="849841"/>
          </a:xfrm>
          <a:prstGeom prst="rect">
            <a:avLst/>
          </a:prstGeom>
        </p:spPr>
      </p:pic>
      <p:pic>
        <p:nvPicPr>
          <p:cNvPr id="16" name="図 15" descr="IMG_6688.JPG"/>
          <p:cNvPicPr>
            <a:picLocks noChangeAspect="1"/>
          </p:cNvPicPr>
          <p:nvPr/>
        </p:nvPicPr>
        <p:blipFill>
          <a:blip r:embed="rId14" cstate="print"/>
          <a:stretch>
            <a:fillRect/>
          </a:stretch>
        </p:blipFill>
        <p:spPr>
          <a:xfrm>
            <a:off x="3200184" y="2568575"/>
            <a:ext cx="1216540" cy="845644"/>
          </a:xfrm>
          <a:prstGeom prst="rect">
            <a:avLst/>
          </a:prstGeom>
        </p:spPr>
      </p:pic>
      <p:sp>
        <p:nvSpPr>
          <p:cNvPr id="17" name="テキスト ボックス 16"/>
          <p:cNvSpPr txBox="1"/>
          <p:nvPr/>
        </p:nvSpPr>
        <p:spPr>
          <a:xfrm>
            <a:off x="8005312" y="3414219"/>
            <a:ext cx="3519579" cy="646331"/>
          </a:xfrm>
          <a:prstGeom prst="rect">
            <a:avLst/>
          </a:prstGeom>
          <a:noFill/>
        </p:spPr>
        <p:txBody>
          <a:bodyPr wrap="square" rtlCol="0">
            <a:spAutoFit/>
          </a:bodyPr>
          <a:lstStyle/>
          <a:p>
            <a:r>
              <a:rPr kumimoji="1" lang="ja-JP" altLang="en-US" dirty="0" smtClean="0"/>
              <a:t>サッシーはとうやと見分けがつきづらい為生産を中止しました。</a:t>
            </a:r>
            <a:endParaRPr kumimoji="1" lang="ja-JP" altLang="en-US" dirty="0"/>
          </a:p>
        </p:txBody>
      </p:sp>
      <p:cxnSp>
        <p:nvCxnSpPr>
          <p:cNvPr id="19" name="直線コネクタ 18"/>
          <p:cNvCxnSpPr/>
          <p:nvPr/>
        </p:nvCxnSpPr>
        <p:spPr>
          <a:xfrm>
            <a:off x="3001992" y="3528122"/>
            <a:ext cx="4528388" cy="845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endCxn id="4" idx="3"/>
          </p:cNvCxnSpPr>
          <p:nvPr/>
        </p:nvCxnSpPr>
        <p:spPr>
          <a:xfrm flipV="1">
            <a:off x="3001992" y="3528122"/>
            <a:ext cx="4528388" cy="889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62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87" y="209550"/>
            <a:ext cx="9496425" cy="6438900"/>
          </a:xfrm>
          <a:prstGeom prst="rect">
            <a:avLst/>
          </a:prstGeom>
        </p:spPr>
      </p:pic>
    </p:spTree>
    <p:extLst>
      <p:ext uri="{BB962C8B-B14F-4D97-AF65-F5344CB8AC3E}">
        <p14:creationId xmlns:p14="http://schemas.microsoft.com/office/powerpoint/2010/main" val="2676738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3"/>
          <a:srcRect/>
          <a:stretch>
            <a:fillRect/>
          </a:stretch>
        </p:blipFill>
        <p:spPr bwMode="auto">
          <a:xfrm>
            <a:off x="4071668" y="166538"/>
            <a:ext cx="4658264" cy="6503741"/>
          </a:xfrm>
          <a:prstGeom prst="rect">
            <a:avLst/>
          </a:prstGeom>
          <a:noFill/>
        </p:spPr>
      </p:pic>
      <p:sp>
        <p:nvSpPr>
          <p:cNvPr id="2" name="テキスト ボックス 1"/>
          <p:cNvSpPr txBox="1"/>
          <p:nvPr/>
        </p:nvSpPr>
        <p:spPr>
          <a:xfrm>
            <a:off x="552091" y="431321"/>
            <a:ext cx="3191773" cy="646331"/>
          </a:xfrm>
          <a:prstGeom prst="rect">
            <a:avLst/>
          </a:prstGeom>
          <a:noFill/>
        </p:spPr>
        <p:txBody>
          <a:bodyPr wrap="square" rtlCol="0">
            <a:spAutoFit/>
          </a:bodyPr>
          <a:lstStyle/>
          <a:p>
            <a:r>
              <a:rPr kumimoji="1" lang="ja-JP" altLang="en-US" dirty="0" smtClean="0"/>
              <a:t>有機質資材の使用方法の検討</a:t>
            </a:r>
            <a:endParaRPr kumimoji="1" lang="en-US" altLang="ja-JP" dirty="0" smtClean="0"/>
          </a:p>
          <a:p>
            <a:pPr algn="ctr"/>
            <a:r>
              <a:rPr kumimoji="1" lang="ja-JP" altLang="en-US" dirty="0" smtClean="0"/>
              <a:t>醗酵鶏糞ペレット</a:t>
            </a:r>
            <a:endParaRPr kumimoji="1" lang="ja-JP" altLang="en-US" dirty="0"/>
          </a:p>
        </p:txBody>
      </p:sp>
    </p:spTree>
    <p:extLst>
      <p:ext uri="{BB962C8B-B14F-4D97-AF65-F5344CB8AC3E}">
        <p14:creationId xmlns:p14="http://schemas.microsoft.com/office/powerpoint/2010/main" val="2796297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3"/>
          <a:srcRect/>
          <a:stretch>
            <a:fillRect/>
          </a:stretch>
        </p:blipFill>
        <p:spPr bwMode="auto">
          <a:xfrm>
            <a:off x="3968151" y="241816"/>
            <a:ext cx="4416724" cy="6491860"/>
          </a:xfrm>
          <a:prstGeom prst="rect">
            <a:avLst/>
          </a:prstGeom>
          <a:noFill/>
        </p:spPr>
      </p:pic>
      <p:sp>
        <p:nvSpPr>
          <p:cNvPr id="2" name="テキスト ボックス 1"/>
          <p:cNvSpPr txBox="1"/>
          <p:nvPr/>
        </p:nvSpPr>
        <p:spPr>
          <a:xfrm>
            <a:off x="500332" y="759125"/>
            <a:ext cx="3174521" cy="646331"/>
          </a:xfrm>
          <a:prstGeom prst="rect">
            <a:avLst/>
          </a:prstGeom>
          <a:noFill/>
        </p:spPr>
        <p:txBody>
          <a:bodyPr wrap="square" rtlCol="0">
            <a:spAutoFit/>
          </a:bodyPr>
          <a:lstStyle/>
          <a:p>
            <a:pPr algn="ctr"/>
            <a:r>
              <a:rPr kumimoji="1" lang="ja-JP" altLang="en-US" dirty="0" smtClean="0"/>
              <a:t>有機質資材の使用方法の検討</a:t>
            </a:r>
            <a:endParaRPr kumimoji="1" lang="en-US" altLang="ja-JP" dirty="0" smtClean="0"/>
          </a:p>
          <a:p>
            <a:pPr algn="ctr"/>
            <a:r>
              <a:rPr lang="ja-JP" altLang="en-US" dirty="0" smtClean="0"/>
              <a:t>脱脂米糠</a:t>
            </a:r>
            <a:endParaRPr kumimoji="1" lang="ja-JP" altLang="en-US" dirty="0"/>
          </a:p>
        </p:txBody>
      </p:sp>
    </p:spTree>
    <p:extLst>
      <p:ext uri="{BB962C8B-B14F-4D97-AF65-F5344CB8AC3E}">
        <p14:creationId xmlns:p14="http://schemas.microsoft.com/office/powerpoint/2010/main" val="167913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1" y="420320"/>
            <a:ext cx="4198805" cy="5962303"/>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267" y="420319"/>
            <a:ext cx="4290334" cy="5962303"/>
          </a:xfrm>
          <a:prstGeom prst="rect">
            <a:avLst/>
          </a:prstGeom>
        </p:spPr>
      </p:pic>
    </p:spTree>
    <p:extLst>
      <p:ext uri="{BB962C8B-B14F-4D97-AF65-F5344CB8AC3E}">
        <p14:creationId xmlns:p14="http://schemas.microsoft.com/office/powerpoint/2010/main" val="315746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86278"/>
            <a:ext cx="3262648" cy="2446986"/>
          </a:xfrm>
          <a:prstGeom prst="rect">
            <a:avLst/>
          </a:prstGeom>
        </p:spPr>
      </p:pic>
      <p:sp>
        <p:nvSpPr>
          <p:cNvPr id="9" name="タイトル 8"/>
          <p:cNvSpPr>
            <a:spLocks noGrp="1"/>
          </p:cNvSpPr>
          <p:nvPr>
            <p:ph type="title"/>
          </p:nvPr>
        </p:nvSpPr>
        <p:spPr>
          <a:xfrm>
            <a:off x="838200" y="147918"/>
            <a:ext cx="10515600" cy="941720"/>
          </a:xfrm>
        </p:spPr>
        <p:txBody>
          <a:bodyPr>
            <a:normAutofit/>
          </a:bodyPr>
          <a:lstStyle/>
          <a:p>
            <a:r>
              <a:rPr kumimoji="1" lang="ja-JP" altLang="en-US" sz="2800" b="1" dirty="0" smtClean="0"/>
              <a:t>　　　　　　　　　和歌山からの</a:t>
            </a:r>
            <a:r>
              <a:rPr kumimoji="1" lang="ja-JP" altLang="en-US" sz="3200" b="1" dirty="0" smtClean="0"/>
              <a:t>養蜂家</a:t>
            </a:r>
            <a:r>
              <a:rPr kumimoji="1" lang="ja-JP" altLang="en-US" sz="3200" dirty="0" smtClean="0"/>
              <a:t>　　　</a:t>
            </a:r>
            <a:r>
              <a:rPr kumimoji="1" lang="ja-JP" altLang="en-US" sz="2000" dirty="0" smtClean="0"/>
              <a:t>２０１７年</a:t>
            </a:r>
            <a:r>
              <a:rPr kumimoji="1" lang="ja-JP" altLang="en-US" sz="3200" dirty="0" smtClean="0"/>
              <a:t>　</a:t>
            </a:r>
            <a:r>
              <a:rPr kumimoji="1" lang="ja-JP" altLang="en-US" sz="2400" dirty="0" smtClean="0"/>
              <a:t>７月　８日　採蜜風景</a:t>
            </a:r>
            <a:r>
              <a:rPr kumimoji="1" lang="en-US" altLang="ja-JP" sz="2400" dirty="0" smtClean="0"/>
              <a:t/>
            </a:r>
            <a:br>
              <a:rPr kumimoji="1" lang="en-US" altLang="ja-JP" sz="2400" dirty="0" smtClean="0"/>
            </a:br>
            <a:r>
              <a:rPr kumimoji="1" lang="ja-JP" altLang="en-US" sz="2400" dirty="0" smtClean="0"/>
              <a:t>　　</a:t>
            </a:r>
            <a:r>
              <a:rPr lang="ja-JP" altLang="en-US" sz="2000" dirty="0" smtClean="0"/>
              <a:t>巣箱</a:t>
            </a:r>
            <a:r>
              <a:rPr lang="ja-JP" altLang="en-US" sz="2000" dirty="0"/>
              <a:t>設置６月</a:t>
            </a:r>
            <a:r>
              <a:rPr lang="ja-JP" altLang="en-US" sz="2000" dirty="0" smtClean="0"/>
              <a:t>１９日　　　　　　　　　アカシア</a:t>
            </a:r>
            <a:r>
              <a:rPr lang="ja-JP" altLang="en-US" sz="2000" dirty="0"/>
              <a:t>満開６月</a:t>
            </a:r>
            <a:r>
              <a:rPr lang="ja-JP" altLang="en-US" sz="2000" dirty="0" smtClean="0"/>
              <a:t>１８日　</a:t>
            </a:r>
            <a:endParaRPr kumimoji="1" lang="ja-JP" altLang="en-US" sz="2000" dirty="0"/>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676" y="1308343"/>
            <a:ext cx="3262648" cy="2446986"/>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152" y="1286278"/>
            <a:ext cx="3262648" cy="2446986"/>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929904"/>
            <a:ext cx="3262648" cy="2446986"/>
          </a:xfrm>
          <a:prstGeom prst="rect">
            <a:avLst/>
          </a:prstGeom>
        </p:spPr>
      </p:pic>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4676" y="3929904"/>
            <a:ext cx="3262648" cy="2446986"/>
          </a:xfrm>
          <a:prstGeom prst="rect">
            <a:avLst/>
          </a:prstGeom>
        </p:spPr>
      </p:pic>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1152" y="3929904"/>
            <a:ext cx="3262648" cy="2446986"/>
          </a:xfrm>
          <a:prstGeom prst="rect">
            <a:avLst/>
          </a:prstGeom>
        </p:spPr>
      </p:pic>
    </p:spTree>
    <p:extLst>
      <p:ext uri="{BB962C8B-B14F-4D97-AF65-F5344CB8AC3E}">
        <p14:creationId xmlns:p14="http://schemas.microsoft.com/office/powerpoint/2010/main" val="1512444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1181</Words>
  <Application>Microsoft Office PowerPoint</Application>
  <PresentationFormat>ワイド画面</PresentationFormat>
  <Paragraphs>528</Paragraphs>
  <Slides>22</Slides>
  <Notes>21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22</vt:i4>
      </vt:variant>
    </vt:vector>
  </HeadingPairs>
  <TitlesOfParts>
    <vt:vector size="27" baseType="lpstr">
      <vt:lpstr>ＭＳ Ｐゴシック</vt:lpstr>
      <vt:lpstr>Arial</vt:lpstr>
      <vt:lpstr>Calibri</vt:lpstr>
      <vt:lpstr>Calibri Light</vt:lpstr>
      <vt:lpstr>Office テーマ</vt:lpstr>
      <vt:lpstr>自然農法のあゆみ</vt:lpstr>
      <vt:lpstr>PowerPoint プレゼンテーション</vt:lpstr>
      <vt:lpstr>自然農法　こんな事行いました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和歌山からの養蜂家　　　２０１７年　７月　８日　採蜜風景 　　巣箱設置６月１９日　　　　　　　　　アカシア満開６月１８日　</vt:lpstr>
      <vt:lpstr>PowerPoint プレゼンテーション</vt:lpstr>
      <vt:lpstr>PowerPoint プレゼンテーション</vt:lpstr>
      <vt:lpstr>PowerPoint プレゼンテーション</vt:lpstr>
      <vt:lpstr>PowerPoint プレゼンテーション</vt:lpstr>
      <vt:lpstr>日本の自然農法・有機農業</vt:lpstr>
      <vt:lpstr>PowerPoint プレゼンテーション</vt:lpstr>
      <vt:lpstr>農業・自然農法　と　社会的責任　（ＳＤＧｓ）</vt:lpstr>
      <vt:lpstr>エシカル消費</vt:lpstr>
      <vt:lpstr>終了</vt:lpstr>
      <vt:lpstr>ＳＤＧｓ　持続可能な開発目標 ２０３０年までに達成すべき１７の目標</vt:lpstr>
      <vt:lpstr>農業・自然農法　と　社会的責任　（ＳＤＧｓ）</vt:lpstr>
      <vt:lpstr>ホセ・ムヒカ　南米ウルグアイ元大統領</vt:lpstr>
      <vt:lpstr>自然農法</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自然農法</dc:title>
  <dc:creator>高橋祐司</dc:creator>
  <cp:lastModifiedBy>高橋祐司</cp:lastModifiedBy>
  <cp:revision>227</cp:revision>
  <cp:lastPrinted>2022-07-18T11:45:43Z</cp:lastPrinted>
  <dcterms:created xsi:type="dcterms:W3CDTF">2018-03-21T13:59:56Z</dcterms:created>
  <dcterms:modified xsi:type="dcterms:W3CDTF">2022-07-18T11:47:48Z</dcterms:modified>
</cp:coreProperties>
</file>